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2"/>
  </p:notesMasterIdLst>
  <p:sldIdLst>
    <p:sldId id="256" r:id="rId2"/>
    <p:sldId id="257" r:id="rId3"/>
    <p:sldId id="259" r:id="rId4"/>
    <p:sldId id="300" r:id="rId5"/>
    <p:sldId id="299" r:id="rId6"/>
    <p:sldId id="310" r:id="rId7"/>
    <p:sldId id="258" r:id="rId8"/>
    <p:sldId id="260" r:id="rId9"/>
    <p:sldId id="261" r:id="rId10"/>
    <p:sldId id="262" r:id="rId11"/>
    <p:sldId id="263" r:id="rId12"/>
    <p:sldId id="264" r:id="rId13"/>
    <p:sldId id="265" r:id="rId14"/>
    <p:sldId id="266" r:id="rId15"/>
    <p:sldId id="286" r:id="rId16"/>
    <p:sldId id="267" r:id="rId17"/>
    <p:sldId id="268" r:id="rId18"/>
    <p:sldId id="269" r:id="rId19"/>
    <p:sldId id="270" r:id="rId20"/>
    <p:sldId id="271" r:id="rId21"/>
    <p:sldId id="272" r:id="rId22"/>
    <p:sldId id="273" r:id="rId23"/>
    <p:sldId id="274" r:id="rId24"/>
    <p:sldId id="275" r:id="rId25"/>
    <p:sldId id="276" r:id="rId26"/>
    <p:sldId id="277" r:id="rId27"/>
    <p:sldId id="287" r:id="rId28"/>
    <p:sldId id="278" r:id="rId29"/>
    <p:sldId id="279" r:id="rId30"/>
    <p:sldId id="280" r:id="rId31"/>
    <p:sldId id="288" r:id="rId32"/>
    <p:sldId id="289" r:id="rId33"/>
    <p:sldId id="290" r:id="rId34"/>
    <p:sldId id="291" r:id="rId35"/>
    <p:sldId id="292" r:id="rId36"/>
    <p:sldId id="293" r:id="rId37"/>
    <p:sldId id="294" r:id="rId38"/>
    <p:sldId id="295" r:id="rId39"/>
    <p:sldId id="296" r:id="rId40"/>
    <p:sldId id="297" r:id="rId41"/>
    <p:sldId id="298" r:id="rId42"/>
    <p:sldId id="301" r:id="rId43"/>
    <p:sldId id="302" r:id="rId44"/>
    <p:sldId id="303" r:id="rId45"/>
    <p:sldId id="304" r:id="rId46"/>
    <p:sldId id="305" r:id="rId47"/>
    <p:sldId id="306" r:id="rId48"/>
    <p:sldId id="307" r:id="rId49"/>
    <p:sldId id="308" r:id="rId50"/>
    <p:sldId id="309" r:id="rId51"/>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8" d="100"/>
          <a:sy n="78" d="100"/>
        </p:scale>
        <p:origin x="1531"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67410-63A9-4958-8162-C573CEF45551}" type="datetimeFigureOut">
              <a:rPr kumimoji="1" lang="ja-JP" altLang="en-US" smtClean="0"/>
              <a:t>2018/12/13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2C377-A34B-4878-9BA4-E5F39997C2D0}" type="slidenum">
              <a:rPr kumimoji="1" lang="ja-JP" altLang="en-US" smtClean="0"/>
              <a:t>‹#›</a:t>
            </a:fld>
            <a:endParaRPr kumimoji="1" lang="ja-JP" altLang="en-US"/>
          </a:p>
        </p:txBody>
      </p:sp>
    </p:spTree>
    <p:extLst>
      <p:ext uri="{BB962C8B-B14F-4D97-AF65-F5344CB8AC3E}">
        <p14:creationId xmlns:p14="http://schemas.microsoft.com/office/powerpoint/2010/main" val="32991798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a:t>
            </a:fld>
            <a:endParaRPr kumimoji="1" lang="ja-JP" altLang="en-US"/>
          </a:p>
        </p:txBody>
      </p:sp>
    </p:spTree>
    <p:extLst>
      <p:ext uri="{BB962C8B-B14F-4D97-AF65-F5344CB8AC3E}">
        <p14:creationId xmlns:p14="http://schemas.microsoft.com/office/powerpoint/2010/main" val="7348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グラフ</a:t>
            </a:r>
            <a:r>
              <a:rPr kumimoji="1" lang="en-US" altLang="ja-JP" dirty="0"/>
              <a:t>G,</a:t>
            </a:r>
            <a:r>
              <a:rPr kumimoji="1" lang="ja-JP" altLang="en-US" dirty="0"/>
              <a:t>各辺のコストは</a:t>
            </a:r>
            <a:r>
              <a:rPr kumimoji="1" lang="en-US" altLang="ja-JP" dirty="0"/>
              <a:t>0</a:t>
            </a:r>
            <a:r>
              <a:rPr kumimoji="1" lang="ja-JP" altLang="en-US" dirty="0"/>
              <a:t>より大きい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23</a:t>
            </a:fld>
            <a:endParaRPr kumimoji="1" lang="ja-JP" altLang="en-US"/>
          </a:p>
        </p:txBody>
      </p:sp>
    </p:spTree>
    <p:extLst>
      <p:ext uri="{BB962C8B-B14F-4D97-AF65-F5344CB8AC3E}">
        <p14:creationId xmlns:p14="http://schemas.microsoft.com/office/powerpoint/2010/main" val="265360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から</a:t>
            </a:r>
            <a:r>
              <a:rPr kumimoji="1" lang="en-US" altLang="ja-JP" dirty="0"/>
              <a:t>S</a:t>
            </a:r>
            <a:r>
              <a:rPr kumimoji="1" lang="ja-JP" altLang="en-US" dirty="0"/>
              <a:t>を通って</a:t>
            </a:r>
            <a:r>
              <a:rPr kumimoji="1" lang="en-US" altLang="ja-JP" dirty="0"/>
              <a:t>b</a:t>
            </a:r>
            <a:r>
              <a:rPr kumimoji="1" lang="ja-JP" altLang="en-US" dirty="0" err="1"/>
              <a:t>に到</a:t>
            </a:r>
            <a:r>
              <a:rPr kumimoji="1" lang="ja-JP" altLang="en-US" dirty="0"/>
              <a:t>達するような部分的な解の下界は以下のようになる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25</a:t>
            </a:fld>
            <a:endParaRPr kumimoji="1" lang="ja-JP" altLang="en-US"/>
          </a:p>
        </p:txBody>
      </p:sp>
    </p:spTree>
    <p:extLst>
      <p:ext uri="{BB962C8B-B14F-4D97-AF65-F5344CB8AC3E}">
        <p14:creationId xmlns:p14="http://schemas.microsoft.com/office/powerpoint/2010/main" val="373648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ここに書いてある下界は部分的な解の下界にそれまで通ってきた辺の値の合計を足したものになっている。</a:t>
            </a:r>
            <a:endParaRPr kumimoji="1" lang="en-US" altLang="ja-JP" dirty="0"/>
          </a:p>
          <a:p>
            <a:r>
              <a:rPr kumimoji="1" lang="ja-JP" altLang="en-US" dirty="0"/>
              <a:t>左側のほとんどが</a:t>
            </a:r>
            <a:r>
              <a:rPr kumimoji="1" lang="en-US" altLang="ja-JP" dirty="0"/>
              <a:t>11</a:t>
            </a:r>
            <a:r>
              <a:rPr kumimoji="1" lang="ja-JP" altLang="en-US" dirty="0"/>
              <a:t>を超えた瞬間に探索空間を削除している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28</a:t>
            </a:fld>
            <a:endParaRPr kumimoji="1" lang="ja-JP" altLang="en-US"/>
          </a:p>
        </p:txBody>
      </p:sp>
    </p:spTree>
    <p:extLst>
      <p:ext uri="{BB962C8B-B14F-4D97-AF65-F5344CB8AC3E}">
        <p14:creationId xmlns:p14="http://schemas.microsoft.com/office/powerpoint/2010/main" val="77933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set cover</a:t>
            </a:r>
            <a:r>
              <a:rPr kumimoji="1" lang="ja-JP" altLang="en-US" dirty="0"/>
              <a:t>は集合被覆問題のこと（しゅうごうひふくもんだい）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35</a:t>
            </a:fld>
            <a:endParaRPr kumimoji="1" lang="ja-JP" altLang="en-US"/>
          </a:p>
        </p:txBody>
      </p:sp>
    </p:spTree>
    <p:extLst>
      <p:ext uri="{BB962C8B-B14F-4D97-AF65-F5344CB8AC3E}">
        <p14:creationId xmlns:p14="http://schemas.microsoft.com/office/powerpoint/2010/main" val="162621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It can be used to build a vertex cover, whose size can be related to that of the optimal</a:t>
            </a:r>
          </a:p>
          <a:p>
            <a:r>
              <a:rPr kumimoji="1" lang="en-US" altLang="ja-JP" dirty="0"/>
              <a:t>cover using property 1.</a:t>
            </a:r>
          </a:p>
          <a:p>
            <a:r>
              <a:rPr kumimoji="1" lang="ja-JP" altLang="en-US"/>
              <a:t>困難ではないっていうのは、結構よくあるということかな</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41</a:t>
            </a:fld>
            <a:endParaRPr kumimoji="1" lang="ja-JP" altLang="en-US"/>
          </a:p>
        </p:txBody>
      </p:sp>
    </p:spTree>
    <p:extLst>
      <p:ext uri="{BB962C8B-B14F-4D97-AF65-F5344CB8AC3E}">
        <p14:creationId xmlns:p14="http://schemas.microsoft.com/office/powerpoint/2010/main" val="3634981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cluster</a:t>
            </a:r>
            <a:r>
              <a:rPr kumimoji="1" lang="ja-JP" altLang="en-US" dirty="0"/>
              <a:t>の直径とは</a:t>
            </a:r>
            <a:r>
              <a:rPr kumimoji="1" lang="en-US" altLang="ja-JP" dirty="0"/>
              <a:t>cluster</a:t>
            </a:r>
            <a:r>
              <a:rPr kumimoji="1" lang="ja-JP" altLang="en-US" dirty="0"/>
              <a:t>の直径の中で、最も大きいものの直径のこと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43</a:t>
            </a:fld>
            <a:endParaRPr kumimoji="1" lang="ja-JP" altLang="en-US"/>
          </a:p>
        </p:txBody>
      </p:sp>
    </p:spTree>
    <p:extLst>
      <p:ext uri="{BB962C8B-B14F-4D97-AF65-F5344CB8AC3E}">
        <p14:creationId xmlns:p14="http://schemas.microsoft.com/office/powerpoint/2010/main" val="1034012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最悪の場合、直径</a:t>
            </a:r>
            <a:r>
              <a:rPr kumimoji="1" lang="en-US" altLang="ja-JP" dirty="0"/>
              <a:t>2r</a:t>
            </a:r>
            <a:r>
              <a:rPr kumimoji="1" lang="ja-JP" altLang="en-US" dirty="0"/>
              <a:t>の円をつくることになる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48</a:t>
            </a:fld>
            <a:endParaRPr kumimoji="1" lang="ja-JP" altLang="en-US"/>
          </a:p>
        </p:txBody>
      </p:sp>
    </p:spTree>
    <p:extLst>
      <p:ext uri="{BB962C8B-B14F-4D97-AF65-F5344CB8AC3E}">
        <p14:creationId xmlns:p14="http://schemas.microsoft.com/office/powerpoint/2010/main" val="7136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a:t>
            </a:fld>
            <a:endParaRPr kumimoji="1" lang="ja-JP" altLang="en-US"/>
          </a:p>
        </p:txBody>
      </p:sp>
    </p:spTree>
    <p:extLst>
      <p:ext uri="{BB962C8B-B14F-4D97-AF65-F5344CB8AC3E}">
        <p14:creationId xmlns:p14="http://schemas.microsoft.com/office/powerpoint/2010/main" val="3156481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指数関数的な時間がかかってしまう</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a:t>
            </a:fld>
            <a:endParaRPr kumimoji="1" lang="ja-JP" altLang="en-US"/>
          </a:p>
        </p:txBody>
      </p:sp>
    </p:spTree>
    <p:extLst>
      <p:ext uri="{BB962C8B-B14F-4D97-AF65-F5344CB8AC3E}">
        <p14:creationId xmlns:p14="http://schemas.microsoft.com/office/powerpoint/2010/main" val="379055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最初の行は</a:t>
            </a:r>
            <a:r>
              <a:rPr kumimoji="1" lang="en-US" altLang="ja-JP" dirty="0"/>
              <a:t>(Backtracking is based on the observation that it is often possible to reject a solution by looking</a:t>
            </a:r>
          </a:p>
          <a:p>
            <a:r>
              <a:rPr kumimoji="1" lang="en-US" altLang="ja-JP" dirty="0"/>
              <a:t>at just a small portion of it.)</a:t>
            </a:r>
          </a:p>
          <a:p>
            <a:r>
              <a:rPr kumimoji="1" lang="en-US" altLang="ja-JP" dirty="0"/>
              <a:t>2</a:t>
            </a:r>
            <a:r>
              <a:rPr kumimoji="1" lang="ja-JP" altLang="en-US" dirty="0"/>
              <a:t>行目</a:t>
            </a:r>
            <a:r>
              <a:rPr kumimoji="1" lang="en-US" altLang="ja-JP" dirty="0"/>
              <a:t>(),(),(),(x1orx2),(),()</a:t>
            </a:r>
            <a:r>
              <a:rPr kumimoji="1" lang="ja-JP" altLang="en-US" dirty="0"/>
              <a:t>みたいな問題があったなら、解のなかに</a:t>
            </a:r>
            <a:r>
              <a:rPr kumimoji="1" lang="en-US" altLang="ja-JP" dirty="0"/>
              <a:t>x1=x2=0</a:t>
            </a:r>
            <a:r>
              <a:rPr kumimoji="1" lang="ja-JP" altLang="en-US" dirty="0"/>
              <a:t>は含まれない</a:t>
            </a:r>
            <a:endParaRPr kumimoji="1" lang="en-US" altLang="ja-JP" dirty="0"/>
          </a:p>
          <a:p>
            <a:r>
              <a:rPr kumimoji="1" lang="ja-JP" altLang="en-US" dirty="0"/>
              <a:t>この組み合わせがいいかは判定できないが、悪いときは判定できる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7</a:t>
            </a:fld>
            <a:endParaRPr kumimoji="1" lang="ja-JP" altLang="en-US"/>
          </a:p>
        </p:txBody>
      </p:sp>
    </p:spTree>
    <p:extLst>
      <p:ext uri="{BB962C8B-B14F-4D97-AF65-F5344CB8AC3E}">
        <p14:creationId xmlns:p14="http://schemas.microsoft.com/office/powerpoint/2010/main" val="157476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この問題を</a:t>
            </a:r>
            <a:r>
              <a:rPr kumimoji="1" lang="en-US" altLang="ja-JP" dirty="0"/>
              <a:t>Backtracking</a:t>
            </a:r>
            <a:r>
              <a:rPr kumimoji="1" lang="ja-JP" altLang="en-US" dirty="0"/>
              <a:t>で解く。</a:t>
            </a:r>
            <a:endParaRPr kumimoji="1" lang="en-US" altLang="ja-JP" dirty="0"/>
          </a:p>
          <a:p>
            <a:r>
              <a:rPr kumimoji="1" lang="ja-JP" altLang="en-US" dirty="0"/>
              <a:t>特に理由はないけど、今回は</a:t>
            </a:r>
            <a:r>
              <a:rPr kumimoji="1" lang="en-US" altLang="ja-JP" dirty="0"/>
              <a:t>w</a:t>
            </a:r>
            <a:r>
              <a:rPr kumimoji="1" lang="ja-JP" altLang="en-US" dirty="0"/>
              <a:t>から変数の値を決めていく。</a:t>
            </a:r>
            <a:endParaRPr kumimoji="1" lang="en-US" altLang="ja-JP" dirty="0"/>
          </a:p>
          <a:p>
            <a:r>
              <a:rPr kumimoji="1" lang="ja-JP" altLang="en-US" dirty="0"/>
              <a:t>すると、こうなる。</a:t>
            </a:r>
            <a:endParaRPr kumimoji="1" lang="en-US" altLang="ja-JP" dirty="0"/>
          </a:p>
          <a:p>
            <a:r>
              <a:rPr kumimoji="1" lang="ja-JP" altLang="en-US" dirty="0"/>
              <a:t>（</a:t>
            </a:r>
            <a:r>
              <a:rPr kumimoji="1" lang="en-US" altLang="ja-JP" dirty="0"/>
              <a:t>,</a:t>
            </a:r>
            <a:r>
              <a:rPr kumimoji="1" lang="ja-JP" altLang="en-US" dirty="0"/>
              <a:t>は</a:t>
            </a:r>
            <a:r>
              <a:rPr kumimoji="1" lang="en-US" altLang="ja-JP" dirty="0"/>
              <a:t>^</a:t>
            </a:r>
            <a:r>
              <a:rPr kumimoji="1" lang="ja-JP" altLang="en-US" dirty="0"/>
              <a:t>に置き換えてね）</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8</a:t>
            </a:fld>
            <a:endParaRPr kumimoji="1" lang="ja-JP" altLang="en-US"/>
          </a:p>
        </p:txBody>
      </p:sp>
    </p:spTree>
    <p:extLst>
      <p:ext uri="{BB962C8B-B14F-4D97-AF65-F5344CB8AC3E}">
        <p14:creationId xmlns:p14="http://schemas.microsoft.com/office/powerpoint/2010/main" val="368802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W=0,x=0</a:t>
            </a:r>
            <a:r>
              <a:rPr kumimoji="1" lang="ja-JP" altLang="en-US" dirty="0"/>
              <a:t>のときは大丈夫。</a:t>
            </a:r>
            <a:endParaRPr kumimoji="1" lang="en-US" altLang="ja-JP" dirty="0"/>
          </a:p>
          <a:p>
            <a:r>
              <a:rPr kumimoji="1" lang="ja-JP" altLang="en-US" dirty="0"/>
              <a:t>しかし、</a:t>
            </a:r>
            <a:r>
              <a:rPr kumimoji="1" lang="en-US" altLang="ja-JP" dirty="0"/>
              <a:t>w=0,x=1</a:t>
            </a:r>
            <a:r>
              <a:rPr kumimoji="1" lang="ja-JP" altLang="en-US" dirty="0"/>
              <a:t>は条件を満たしていないのでそれ以上深い探索は打ち切り。</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9</a:t>
            </a:fld>
            <a:endParaRPr kumimoji="1" lang="ja-JP" altLang="en-US"/>
          </a:p>
        </p:txBody>
      </p:sp>
    </p:spTree>
    <p:extLst>
      <p:ext uri="{BB962C8B-B14F-4D97-AF65-F5344CB8AC3E}">
        <p14:creationId xmlns:p14="http://schemas.microsoft.com/office/powerpoint/2010/main" val="42668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探索木の深さが大きくなれば、変数の種類が少なくなる。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11</a:t>
            </a:fld>
            <a:endParaRPr kumimoji="1" lang="ja-JP" altLang="en-US"/>
          </a:p>
        </p:txBody>
      </p:sp>
    </p:spTree>
    <p:extLst>
      <p:ext uri="{BB962C8B-B14F-4D97-AF65-F5344CB8AC3E}">
        <p14:creationId xmlns:p14="http://schemas.microsoft.com/office/powerpoint/2010/main" val="231263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C377-A34B-4878-9BA4-E5F39997C2D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33415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下界はどう頑張ってもそれ以上のコストはかかってしまうというコストのこと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22</a:t>
            </a:fld>
            <a:endParaRPr kumimoji="1" lang="ja-JP" altLang="en-US"/>
          </a:p>
        </p:txBody>
      </p:sp>
    </p:spTree>
    <p:extLst>
      <p:ext uri="{BB962C8B-B14F-4D97-AF65-F5344CB8AC3E}">
        <p14:creationId xmlns:p14="http://schemas.microsoft.com/office/powerpoint/2010/main" val="1912151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7" name="正方形/長方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タイトル 7"/>
          <p:cNvSpPr>
            <a:spLocks noGrp="1"/>
          </p:cNvSpPr>
          <p:nvPr>
            <p:ph type="ctrTitle"/>
          </p:nvPr>
        </p:nvSpPr>
        <p:spPr>
          <a:xfrm>
            <a:off x="2362200" y="4038600"/>
            <a:ext cx="6477000" cy="1828800"/>
          </a:xfrm>
        </p:spPr>
        <p:txBody>
          <a:bodyPr anchor="b"/>
          <a:lstStyle>
            <a:lvl1pPr>
              <a:defRPr b="1" cap="none" baseline="0"/>
            </a:lvl1pPr>
          </a:lstStyle>
          <a:p>
            <a:r>
              <a:rPr kumimoji="0" lang="ja-JP" altLang="en-US"/>
              <a:t>マスター タイトルの書式設定</a:t>
            </a:r>
            <a:endParaRPr kumimoji="0" lang="en-US" dirty="0"/>
          </a:p>
        </p:txBody>
      </p:sp>
      <p:sp>
        <p:nvSpPr>
          <p:cNvPr id="9" name="サブタイトル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a:t>マスター サブタイトルの書式設定</a:t>
            </a:r>
            <a:endParaRPr kumimoji="0" lang="en-US"/>
          </a:p>
        </p:txBody>
      </p:sp>
      <p:sp>
        <p:nvSpPr>
          <p:cNvPr id="28" name="日付プレースホルダー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kumimoji="1" lang="ja-JP" altLang="en-US" dirty="0"/>
          </a:p>
        </p:txBody>
      </p:sp>
    </p:spTree>
    <p:extLst>
      <p:ext uri="{BB962C8B-B14F-4D97-AF65-F5344CB8AC3E}">
        <p14:creationId xmlns:p14="http://schemas.microsoft.com/office/powerpoint/2010/main" val="12627804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412829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bg>
      <p:bgRef idx="1001">
        <a:schemeClr val="bg1"/>
      </p:bgRef>
    </p:bg>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53200" y="609600"/>
            <a:ext cx="2057400" cy="5516563"/>
          </a:xfrm>
        </p:spPr>
        <p:txBody>
          <a:bodyPr vert="eaVert"/>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609600"/>
            <a:ext cx="5562600" cy="5516564"/>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a:xfrm>
            <a:off x="6553200" y="6248402"/>
            <a:ext cx="2209800" cy="365125"/>
          </a:xfrm>
        </p:spPr>
        <p:txBody>
          <a:bodyPr/>
          <a:lstStyle/>
          <a:p>
            <a:endParaRPr kumimoji="1" lang="ja-JP" altLang="en-US" dirty="0"/>
          </a:p>
        </p:txBody>
      </p:sp>
      <p:sp>
        <p:nvSpPr>
          <p:cNvPr id="5" name="フッター プレースホルダー 4"/>
          <p:cNvSpPr>
            <a:spLocks noGrp="1"/>
          </p:cNvSpPr>
          <p:nvPr>
            <p:ph type="ftr" sz="quarter" idx="11"/>
          </p:nvPr>
        </p:nvSpPr>
        <p:spPr>
          <a:xfrm>
            <a:off x="457201" y="6248207"/>
            <a:ext cx="5573483" cy="365125"/>
          </a:xfrm>
        </p:spPr>
        <p:txBody>
          <a:bodyPr/>
          <a:lstStyle/>
          <a:p>
            <a:endParaRPr kumimoji="1" lang="ja-JP" altLang="en-US" dirty="0"/>
          </a:p>
        </p:txBody>
      </p:sp>
      <p:sp>
        <p:nvSpPr>
          <p:cNvPr id="7" name="正方形/長方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正方形/長方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正方形/長方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rot="5400000">
            <a:off x="5989638" y="144462"/>
            <a:ext cx="533400" cy="244476"/>
          </a:xfrm>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39521132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228600" y="152400"/>
            <a:ext cx="8783638" cy="685800"/>
          </a:xfrm>
        </p:spPr>
        <p:txBody>
          <a:bodyPr/>
          <a:lstStyle/>
          <a:p>
            <a:r>
              <a:rPr lang="ja-JP" altLang="en-US"/>
              <a:t>マスター タイトルの書式設定</a:t>
            </a:r>
          </a:p>
        </p:txBody>
      </p:sp>
      <p:sp>
        <p:nvSpPr>
          <p:cNvPr id="3" name="コンテンツ プレースホルダ 2"/>
          <p:cNvSpPr>
            <a:spLocks noGrp="1"/>
          </p:cNvSpPr>
          <p:nvPr>
            <p:ph sz="quarter" idx="1"/>
          </p:nvPr>
        </p:nvSpPr>
        <p:spPr>
          <a:xfrm>
            <a:off x="228600" y="1371600"/>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quarter" idx="2"/>
          </p:nvPr>
        </p:nvSpPr>
        <p:spPr>
          <a:xfrm>
            <a:off x="4667250" y="1371600"/>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 4"/>
          <p:cNvSpPr>
            <a:spLocks noGrp="1"/>
          </p:cNvSpPr>
          <p:nvPr>
            <p:ph sz="quarter" idx="3"/>
          </p:nvPr>
        </p:nvSpPr>
        <p:spPr>
          <a:xfrm>
            <a:off x="228600" y="4060825"/>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 5"/>
          <p:cNvSpPr>
            <a:spLocks noGrp="1"/>
          </p:cNvSpPr>
          <p:nvPr>
            <p:ph sz="quarter" idx="4"/>
          </p:nvPr>
        </p:nvSpPr>
        <p:spPr>
          <a:xfrm>
            <a:off x="4667250" y="4060825"/>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6"/>
          <p:cNvSpPr>
            <a:spLocks noGrp="1"/>
          </p:cNvSpPr>
          <p:nvPr>
            <p:ph type="dt" sz="half" idx="10"/>
          </p:nvPr>
        </p:nvSpPr>
        <p:spPr>
          <a:xfrm>
            <a:off x="34925" y="44450"/>
            <a:ext cx="1905000" cy="228600"/>
          </a:xfrm>
        </p:spPr>
        <p:txBody>
          <a:bodyPr/>
          <a:lstStyle>
            <a:lvl1pPr>
              <a:defRPr/>
            </a:lvl1pPr>
          </a:lstStyle>
          <a:p>
            <a:endParaRPr kumimoji="1" lang="ja-JP" altLang="en-US" dirty="0"/>
          </a:p>
        </p:txBody>
      </p:sp>
      <p:sp>
        <p:nvSpPr>
          <p:cNvPr id="8" name="フッター プレースホルダ 7"/>
          <p:cNvSpPr>
            <a:spLocks noGrp="1"/>
          </p:cNvSpPr>
          <p:nvPr>
            <p:ph type="ftr" sz="quarter" idx="11"/>
          </p:nvPr>
        </p:nvSpPr>
        <p:spPr>
          <a:xfrm>
            <a:off x="0" y="6629400"/>
            <a:ext cx="2895600" cy="228600"/>
          </a:xfrm>
          <a:prstGeom prst="rect">
            <a:avLst/>
          </a:prstGeom>
        </p:spPr>
        <p:txBody>
          <a:bodyPr/>
          <a:lstStyle>
            <a:lvl1pPr>
              <a:defRPr/>
            </a:lvl1pPr>
          </a:lstStyle>
          <a:p>
            <a:endParaRPr kumimoji="1" lang="ja-JP" altLang="en-US" dirty="0"/>
          </a:p>
        </p:txBody>
      </p:sp>
      <p:sp>
        <p:nvSpPr>
          <p:cNvPr id="9" name="スライド番号プレースホルダ 8"/>
          <p:cNvSpPr>
            <a:spLocks noGrp="1"/>
          </p:cNvSpPr>
          <p:nvPr>
            <p:ph type="sldNum" sz="quarter" idx="12"/>
          </p:nvPr>
        </p:nvSpPr>
        <p:spPr>
          <a:xfrm>
            <a:off x="7924800" y="6629400"/>
            <a:ext cx="1219200" cy="228600"/>
          </a:xfrm>
        </p:spPr>
        <p:txBody>
          <a:bodyPr/>
          <a:lstStyle>
            <a:lvl1pPr>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9659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784976" cy="608167"/>
          </a:xfrm>
        </p:spPr>
        <p:txBody>
          <a:bodyPr>
            <a:normAutofit/>
          </a:bodyPr>
          <a:lstStyle>
            <a:lvl1pPr>
              <a:defRPr sz="3600" b="1"/>
            </a:lvl1pPr>
          </a:lstStyle>
          <a:p>
            <a:r>
              <a:rPr kumimoji="0" lang="ja-JP" altLang="en-US"/>
              <a:t>マスター タイトルの書式設定</a:t>
            </a:r>
            <a:endParaRPr kumimoji="0" lang="en-US" dirty="0"/>
          </a:p>
        </p:txBody>
      </p:sp>
      <p:sp>
        <p:nvSpPr>
          <p:cNvPr id="8" name="コンテンツ プレースホルダー 7"/>
          <p:cNvSpPr>
            <a:spLocks noGrp="1"/>
          </p:cNvSpPr>
          <p:nvPr>
            <p:ph sz="quarter" idx="1"/>
          </p:nvPr>
        </p:nvSpPr>
        <p:spPr>
          <a:xfrm>
            <a:off x="179512" y="1124744"/>
            <a:ext cx="8784976" cy="5256666"/>
          </a:xfrm>
        </p:spPr>
        <p:txBody>
          <a:bodyPr>
            <a:noAutofit/>
          </a:bodyPr>
          <a:lstStyle>
            <a:lvl1pPr>
              <a:spcBef>
                <a:spcPts val="1800"/>
              </a:spcBef>
              <a:spcAft>
                <a:spcPts val="600"/>
              </a:spcAft>
              <a:defRPr sz="2400"/>
            </a:lvl1pPr>
            <a:lvl2pPr>
              <a:spcAft>
                <a:spcPts val="800"/>
              </a:spcAft>
              <a:defRPr sz="2400"/>
            </a:lvl2pPr>
            <a:lvl3pPr>
              <a:spcAft>
                <a:spcPts val="800"/>
              </a:spcAft>
              <a:defRPr sz="2000"/>
            </a:lvl3pPr>
            <a:lvl4pPr>
              <a:spcAft>
                <a:spcPts val="800"/>
              </a:spcAft>
              <a:defRPr/>
            </a:lvl4pPr>
            <a:lvl5pPr>
              <a:spcAft>
                <a:spcPts val="800"/>
              </a:spcAft>
              <a:defRPr/>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dirty="0"/>
          </a:p>
        </p:txBody>
      </p:sp>
      <p:sp>
        <p:nvSpPr>
          <p:cNvPr id="4" name="日付プレースホルダー 13"/>
          <p:cNvSpPr>
            <a:spLocks noGrp="1"/>
          </p:cNvSpPr>
          <p:nvPr>
            <p:ph type="dt" sz="half" idx="2"/>
          </p:nvPr>
        </p:nvSpPr>
        <p:spPr>
          <a:xfrm>
            <a:off x="7524328" y="6448345"/>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5" name="フッター プレースホルダー 2"/>
          <p:cNvSpPr>
            <a:spLocks noGrp="1"/>
          </p:cNvSpPr>
          <p:nvPr>
            <p:ph type="ftr" sz="quarter" idx="3"/>
          </p:nvPr>
        </p:nvSpPr>
        <p:spPr>
          <a:xfrm>
            <a:off x="179512" y="6418217"/>
            <a:ext cx="7272808" cy="395059"/>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Tree>
    <p:extLst>
      <p:ext uri="{BB962C8B-B14F-4D97-AF65-F5344CB8AC3E}">
        <p14:creationId xmlns:p14="http://schemas.microsoft.com/office/powerpoint/2010/main" val="214281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3">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a:t>マスター テキストの書式設定</a:t>
            </a:r>
          </a:p>
        </p:txBody>
      </p:sp>
      <p:sp>
        <p:nvSpPr>
          <p:cNvPr id="7" name="正方形/長方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ja-JP" altLang="en-US"/>
              <a:t>マスター タイトルの書式設定</a:t>
            </a:r>
            <a:endParaRPr kumimoji="0" lang="en-US"/>
          </a:p>
        </p:txBody>
      </p:sp>
      <p:sp>
        <p:nvSpPr>
          <p:cNvPr id="12" name="日付プレースホルダー 11"/>
          <p:cNvSpPr>
            <a:spLocks noGrp="1"/>
          </p:cNvSpPr>
          <p:nvPr>
            <p:ph type="dt" sz="half" idx="10"/>
          </p:nvPr>
        </p:nvSpPr>
        <p:spPr>
          <a:xfrm>
            <a:off x="6096000" y="6520355"/>
            <a:ext cx="2667000" cy="365125"/>
          </a:xfrm>
        </p:spPr>
        <p:txBody>
          <a:bodyPr/>
          <a:lstStyle/>
          <a:p>
            <a:endParaRPr kumimoji="1" lang="ja-JP" altLang="en-US" dirty="0"/>
          </a:p>
        </p:txBody>
      </p:sp>
      <p:sp>
        <p:nvSpPr>
          <p:cNvPr id="13" name="スライド番号プレースホルダー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609600" y="6520161"/>
            <a:ext cx="5421083" cy="365125"/>
          </a:xfrm>
        </p:spPr>
        <p:txBody>
          <a:bodyPr/>
          <a:lstStyle/>
          <a:p>
            <a:endParaRPr kumimoji="1" lang="ja-JP" altLang="en-US" dirty="0"/>
          </a:p>
        </p:txBody>
      </p:sp>
    </p:spTree>
    <p:extLst>
      <p:ext uri="{BB962C8B-B14F-4D97-AF65-F5344CB8AC3E}">
        <p14:creationId xmlns:p14="http://schemas.microsoft.com/office/powerpoint/2010/main" val="413112294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9" name="コンテンツ プレースホルダー 8"/>
          <p:cNvSpPr>
            <a:spLocks noGrp="1"/>
          </p:cNvSpPr>
          <p:nvPr>
            <p:ph sz="quarter" idx="1"/>
          </p:nvPr>
        </p:nvSpPr>
        <p:spPr>
          <a:xfrm>
            <a:off x="609600"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1" name="コンテンツ プレースホルダー 10"/>
          <p:cNvSpPr>
            <a:spLocks noGrp="1"/>
          </p:cNvSpPr>
          <p:nvPr>
            <p:ph sz="quarter" idx="2"/>
          </p:nvPr>
        </p:nvSpPr>
        <p:spPr>
          <a:xfrm>
            <a:off x="4844901"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8" name="日付プレースホルダー 7"/>
          <p:cNvSpPr>
            <a:spLocks noGrp="1"/>
          </p:cNvSpPr>
          <p:nvPr>
            <p:ph type="dt" sz="half" idx="15"/>
          </p:nvPr>
        </p:nvSpPr>
        <p:spPr>
          <a:xfrm>
            <a:off x="6096000" y="6453614"/>
            <a:ext cx="2667000" cy="365125"/>
          </a:xfrm>
        </p:spPr>
        <p:txBody>
          <a:bodyPr rtlCol="0"/>
          <a:lstStyle/>
          <a:p>
            <a:endParaRPr kumimoji="1" lang="ja-JP" altLang="en-US" dirty="0"/>
          </a:p>
        </p:txBody>
      </p:sp>
      <p:sp>
        <p:nvSpPr>
          <p:cNvPr id="10" name="スライド番号プレースホルダー 9"/>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2" name="フッター プレースホルダー 11"/>
          <p:cNvSpPr>
            <a:spLocks noGrp="1"/>
          </p:cNvSpPr>
          <p:nvPr>
            <p:ph type="ftr" sz="quarter" idx="17"/>
          </p:nvPr>
        </p:nvSpPr>
        <p:spPr>
          <a:xfrm>
            <a:off x="609600" y="6453420"/>
            <a:ext cx="5421083" cy="365125"/>
          </a:xfrm>
        </p:spPr>
        <p:txBody>
          <a:bodyPr rtlCol="0"/>
          <a:lstStyle/>
          <a:p>
            <a:endParaRPr kumimoji="1" lang="ja-JP" altLang="en-US" dirty="0"/>
          </a:p>
        </p:txBody>
      </p:sp>
    </p:spTree>
    <p:extLst>
      <p:ext uri="{BB962C8B-B14F-4D97-AF65-F5344CB8AC3E}">
        <p14:creationId xmlns:p14="http://schemas.microsoft.com/office/powerpoint/2010/main" val="107048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533400" y="273050"/>
            <a:ext cx="8153400" cy="869950"/>
          </a:xfrm>
        </p:spPr>
        <p:txBody>
          <a:bodyPr anchor="ctr"/>
          <a:lstStyle>
            <a:lvl1pPr>
              <a:defRPr/>
            </a:lvl1pPr>
          </a:lstStyle>
          <a:p>
            <a:r>
              <a:rPr kumimoji="0" lang="ja-JP" altLang="en-US"/>
              <a:t>マスター タイトルの書式設定</a:t>
            </a:r>
            <a:endParaRPr kumimoji="0" lang="en-US"/>
          </a:p>
        </p:txBody>
      </p:sp>
      <p:sp>
        <p:nvSpPr>
          <p:cNvPr id="11" name="コンテンツ プレースホルダー 10"/>
          <p:cNvSpPr>
            <a:spLocks noGrp="1"/>
          </p:cNvSpPr>
          <p:nvPr>
            <p:ph sz="quarter" idx="2"/>
          </p:nvPr>
        </p:nvSpPr>
        <p:spPr>
          <a:xfrm>
            <a:off x="609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3" name="コンテンツ プレースホルダー 12"/>
          <p:cNvSpPr>
            <a:spLocks noGrp="1"/>
          </p:cNvSpPr>
          <p:nvPr>
            <p:ph sz="quarter" idx="4"/>
          </p:nvPr>
        </p:nvSpPr>
        <p:spPr>
          <a:xfrm>
            <a:off x="4800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0" name="日付プレースホルダー 9"/>
          <p:cNvSpPr>
            <a:spLocks noGrp="1"/>
          </p:cNvSpPr>
          <p:nvPr>
            <p:ph type="dt" sz="half" idx="15"/>
          </p:nvPr>
        </p:nvSpPr>
        <p:spPr>
          <a:xfrm>
            <a:off x="6096000" y="6448345"/>
            <a:ext cx="2667000" cy="365125"/>
          </a:xfrm>
        </p:spPr>
        <p:txBody>
          <a:bodyPr rtlCol="0"/>
          <a:lstStyle/>
          <a:p>
            <a:endParaRPr kumimoji="1" lang="ja-JP" altLang="en-US" dirty="0"/>
          </a:p>
        </p:txBody>
      </p:sp>
      <p:sp>
        <p:nvSpPr>
          <p:cNvPr id="12" name="スライド番号プレースホルダー 11"/>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7"/>
          </p:nvPr>
        </p:nvSpPr>
        <p:spPr>
          <a:xfrm>
            <a:off x="609600" y="6448151"/>
            <a:ext cx="5421083" cy="365125"/>
          </a:xfrm>
        </p:spPr>
        <p:txBody>
          <a:bodyPr rtlCol="0"/>
          <a:lstStyle/>
          <a:p>
            <a:endParaRPr kumimoji="1" lang="ja-JP" altLang="en-US" dirty="0"/>
          </a:p>
        </p:txBody>
      </p:sp>
      <p:sp>
        <p:nvSpPr>
          <p:cNvPr id="16" name="テキスト プレースホルダー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
        <p:nvSpPr>
          <p:cNvPr id="15" name="テキスト プレースホルダー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Tree>
    <p:extLst>
      <p:ext uri="{BB962C8B-B14F-4D97-AF65-F5344CB8AC3E}">
        <p14:creationId xmlns:p14="http://schemas.microsoft.com/office/powerpoint/2010/main" val="300605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日付プレースホルダー 2"/>
          <p:cNvSpPr>
            <a:spLocks noGrp="1"/>
          </p:cNvSpPr>
          <p:nvPr>
            <p:ph type="dt" sz="half" idx="10"/>
          </p:nvPr>
        </p:nvSpPr>
        <p:spPr>
          <a:xfrm>
            <a:off x="6096000" y="6453614"/>
            <a:ext cx="2667000" cy="365125"/>
          </a:xfrm>
        </p:spPr>
        <p:txBody>
          <a:bodyPr/>
          <a:lstStyle/>
          <a:p>
            <a:endParaRPr kumimoji="1" lang="ja-JP" altLang="en-US" dirty="0"/>
          </a:p>
        </p:txBody>
      </p:sp>
      <p:sp>
        <p:nvSpPr>
          <p:cNvPr id="4" name="フッター プレースホルダー 3"/>
          <p:cNvSpPr>
            <a:spLocks noGrp="1"/>
          </p:cNvSpPr>
          <p:nvPr>
            <p:ph type="ftr" sz="quarter" idx="11"/>
          </p:nvPr>
        </p:nvSpPr>
        <p:spPr>
          <a:xfrm>
            <a:off x="609600" y="6453420"/>
            <a:ext cx="5421083" cy="365125"/>
          </a:xfrm>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383729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a:xfrm>
            <a:off x="0" y="6248400"/>
            <a:ext cx="533400" cy="381000"/>
          </a:xfrm>
        </p:spPr>
        <p:txBody>
          <a:bodyPr/>
          <a:lstStyle>
            <a:lvl1pPr>
              <a:defRPr>
                <a:solidFill>
                  <a:schemeClr val="tx2"/>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79299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0"/>
            <a:ext cx="8077200" cy="869950"/>
          </a:xfrm>
        </p:spPr>
        <p:txBody>
          <a:bodyPr anchor="ctr"/>
          <a:lstStyle>
            <a:lvl1pPr algn="l">
              <a:buNone/>
              <a:defRPr sz="4400" b="0"/>
            </a:lvl1pPr>
          </a:lstStyle>
          <a:p>
            <a:r>
              <a:rPr kumimoji="0" lang="ja-JP" altLang="en-US"/>
              <a:t>マスター タイトルの書式設定</a:t>
            </a:r>
            <a:endParaRPr kumimoji="0" lang="en-US"/>
          </a:p>
        </p:txBody>
      </p:sp>
      <p:sp>
        <p:nvSpPr>
          <p:cNvPr id="5" name="日付プレースホルダー 4"/>
          <p:cNvSpPr>
            <a:spLocks noGrp="1"/>
          </p:cNvSpPr>
          <p:nvPr>
            <p:ph type="dt" sz="half" idx="10"/>
          </p:nvPr>
        </p:nvSpPr>
        <p:spPr/>
        <p:txBody>
          <a:bodyPr/>
          <a:lstStyle/>
          <a:p>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
        <p:nvSpPr>
          <p:cNvPr id="3" name="テキスト プレースホルダー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ja-JP" altLang="en-US"/>
              <a:t>マスター テキストの書式設定</a:t>
            </a:r>
          </a:p>
        </p:txBody>
      </p:sp>
      <p:sp>
        <p:nvSpPr>
          <p:cNvPr id="9" name="コンテンツ プレースホルダー 8"/>
          <p:cNvSpPr>
            <a:spLocks noGrp="1"/>
          </p:cNvSpPr>
          <p:nvPr>
            <p:ph sz="quarter" idx="1"/>
          </p:nvPr>
        </p:nvSpPr>
        <p:spPr>
          <a:xfrm>
            <a:off x="2362200" y="1752600"/>
            <a:ext cx="6400800" cy="441960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Tree>
    <p:extLst>
      <p:ext uri="{BB962C8B-B14F-4D97-AF65-F5344CB8AC3E}">
        <p14:creationId xmlns:p14="http://schemas.microsoft.com/office/powerpoint/2010/main" val="9678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3">
        <a:schemeClr val="bg2"/>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ja-JP" altLang="en-US"/>
              <a:t>マスター テキストの書式設定</a:t>
            </a:r>
          </a:p>
        </p:txBody>
      </p:sp>
      <p:sp>
        <p:nvSpPr>
          <p:cNvPr id="8" name="正方形/長方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ja-JP" altLang="en-US"/>
              <a:t>マスター タイトルの書式設定</a:t>
            </a:r>
            <a:endParaRPr kumimoji="0" lang="en-US"/>
          </a:p>
        </p:txBody>
      </p:sp>
      <p:sp>
        <p:nvSpPr>
          <p:cNvPr id="11" name="正方形/長方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付プレースホルダー 11"/>
          <p:cNvSpPr>
            <a:spLocks noGrp="1"/>
          </p:cNvSpPr>
          <p:nvPr>
            <p:ph type="dt" sz="half" idx="10"/>
          </p:nvPr>
        </p:nvSpPr>
        <p:spPr>
          <a:xfrm>
            <a:off x="6248400" y="6248400"/>
            <a:ext cx="2667000" cy="365125"/>
          </a:xfrm>
        </p:spPr>
        <p:txBody>
          <a:bodyPr rtlCol="0"/>
          <a:lstStyle/>
          <a:p>
            <a:endParaRPr kumimoji="1" lang="ja-JP" altLang="en-US" dirty="0"/>
          </a:p>
        </p:txBody>
      </p:sp>
      <p:sp>
        <p:nvSpPr>
          <p:cNvPr id="13" name="スライド番号プレースホルダー 12"/>
          <p:cNvSpPr>
            <a:spLocks noGrp="1"/>
          </p:cNvSpPr>
          <p:nvPr>
            <p:ph type="sldNum" sz="quarter" idx="11"/>
          </p:nvPr>
        </p:nvSpPr>
        <p:spPr>
          <a:xfrm>
            <a:off x="0" y="4667249"/>
            <a:ext cx="1447800" cy="663578"/>
          </a:xfrm>
        </p:spPr>
        <p:txBody>
          <a:bodyPr rtlCol="0"/>
          <a:lstStyle>
            <a:lvl1pPr>
              <a:defRPr sz="2800"/>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1600200" y="6248206"/>
            <a:ext cx="4572000" cy="365125"/>
          </a:xfrm>
        </p:spPr>
        <p:txBody>
          <a:bodyPr rtlCol="0"/>
          <a:lstStyle/>
          <a:p>
            <a:endParaRPr kumimoji="1" lang="ja-JP" altLang="en-US" dirty="0"/>
          </a:p>
        </p:txBody>
      </p:sp>
      <p:sp>
        <p:nvSpPr>
          <p:cNvPr id="3" name="図プレースホルダー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ja-JP" altLang="en-US"/>
              <a:t>アイコンをクリックして図を追加</a:t>
            </a:r>
            <a:endParaRPr kumimoji="0" lang="en-US" dirty="0"/>
          </a:p>
        </p:txBody>
      </p:sp>
    </p:spTree>
    <p:extLst>
      <p:ext uri="{BB962C8B-B14F-4D97-AF65-F5344CB8AC3E}">
        <p14:creationId xmlns:p14="http://schemas.microsoft.com/office/powerpoint/2010/main" val="249286086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179512" y="-27384"/>
            <a:ext cx="8784976" cy="822122"/>
          </a:xfrm>
          <a:prstGeom prst="rect">
            <a:avLst/>
          </a:prstGeom>
        </p:spPr>
        <p:txBody>
          <a:bodyPr vert="horz" anchor="ctr">
            <a:normAutofit/>
          </a:bodyPr>
          <a:lstStyle/>
          <a:p>
            <a:r>
              <a:rPr kumimoji="0" lang="ja-JP" altLang="en-US" dirty="0"/>
              <a:t>マスター タイトルの書式設定</a:t>
            </a:r>
            <a:endParaRPr kumimoji="0" lang="en-US" dirty="0"/>
          </a:p>
        </p:txBody>
      </p:sp>
      <p:sp>
        <p:nvSpPr>
          <p:cNvPr id="13" name="テキスト プレースホルダー 12"/>
          <p:cNvSpPr>
            <a:spLocks noGrp="1"/>
          </p:cNvSpPr>
          <p:nvPr>
            <p:ph type="body" idx="1"/>
          </p:nvPr>
        </p:nvSpPr>
        <p:spPr>
          <a:xfrm>
            <a:off x="179512" y="1124743"/>
            <a:ext cx="8784976" cy="5275623"/>
          </a:xfrm>
          <a:prstGeom prst="rect">
            <a:avLst/>
          </a:prstGeom>
        </p:spPr>
        <p:txBody>
          <a:bodyPr vert="horz">
            <a:normAutofit/>
          </a:bodyPr>
          <a:lstStyle/>
          <a:p>
            <a:pPr lvl="0" eaLnBrk="1" latinLnBrk="0" hangingPunct="1"/>
            <a:r>
              <a:rPr kumimoji="0" lang="ja-JP" altLang="en-US" dirty="0"/>
              <a:t>マスター テキストの書式設定</a:t>
            </a:r>
          </a:p>
          <a:p>
            <a:pPr lvl="1" eaLnBrk="1" latinLnBrk="0" hangingPunct="1"/>
            <a:r>
              <a:rPr kumimoji="0" lang="ja-JP" altLang="en-US" dirty="0"/>
              <a:t>第 </a:t>
            </a:r>
            <a:r>
              <a:rPr kumimoji="0" lang="en-US" altLang="ja-JP" dirty="0"/>
              <a:t>2 </a:t>
            </a:r>
            <a:r>
              <a:rPr kumimoji="0" lang="ja-JP" altLang="en-US" dirty="0"/>
              <a:t>レベル</a:t>
            </a:r>
          </a:p>
          <a:p>
            <a:pPr lvl="2" eaLnBrk="1" latinLnBrk="0" hangingPunct="1"/>
            <a:r>
              <a:rPr kumimoji="0" lang="ja-JP" altLang="en-US" dirty="0"/>
              <a:t>第 </a:t>
            </a:r>
            <a:r>
              <a:rPr kumimoji="0" lang="en-US" altLang="ja-JP" dirty="0"/>
              <a:t>3 </a:t>
            </a:r>
            <a:r>
              <a:rPr kumimoji="0" lang="ja-JP" altLang="en-US" dirty="0"/>
              <a:t>レベル</a:t>
            </a:r>
          </a:p>
          <a:p>
            <a:pPr lvl="3" eaLnBrk="1" latinLnBrk="0" hangingPunct="1"/>
            <a:r>
              <a:rPr kumimoji="0" lang="ja-JP" altLang="en-US" dirty="0"/>
              <a:t>第 </a:t>
            </a:r>
            <a:r>
              <a:rPr kumimoji="0" lang="en-US" altLang="ja-JP" dirty="0"/>
              <a:t>4 </a:t>
            </a:r>
            <a:r>
              <a:rPr kumimoji="0" lang="ja-JP" altLang="en-US" dirty="0"/>
              <a:t>レベル</a:t>
            </a:r>
          </a:p>
          <a:p>
            <a:pPr lvl="4" eaLnBrk="1" latinLnBrk="0" hangingPunct="1"/>
            <a:r>
              <a:rPr kumimoji="0" lang="ja-JP" altLang="en-US" dirty="0"/>
              <a:t>第 </a:t>
            </a:r>
            <a:r>
              <a:rPr kumimoji="0" lang="en-US" altLang="ja-JP" dirty="0"/>
              <a:t>5 </a:t>
            </a:r>
            <a:r>
              <a:rPr kumimoji="0" lang="ja-JP" altLang="en-US" dirty="0"/>
              <a:t>レベル</a:t>
            </a:r>
            <a:endParaRPr kumimoji="0" lang="en-US" dirty="0"/>
          </a:p>
        </p:txBody>
      </p:sp>
      <p:sp>
        <p:nvSpPr>
          <p:cNvPr id="14" name="日付プレースホルダー 13"/>
          <p:cNvSpPr>
            <a:spLocks noGrp="1"/>
          </p:cNvSpPr>
          <p:nvPr>
            <p:ph type="dt" sz="half" idx="2"/>
          </p:nvPr>
        </p:nvSpPr>
        <p:spPr>
          <a:xfrm>
            <a:off x="7524328" y="6448251"/>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3" name="フッター プレースホルダー 2"/>
          <p:cNvSpPr>
            <a:spLocks noGrp="1"/>
          </p:cNvSpPr>
          <p:nvPr>
            <p:ph type="ftr" sz="quarter" idx="3"/>
          </p:nvPr>
        </p:nvSpPr>
        <p:spPr>
          <a:xfrm>
            <a:off x="179512" y="6448251"/>
            <a:ext cx="7344816" cy="365125"/>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
        <p:nvSpPr>
          <p:cNvPr id="7" name="正方形/長方形 6"/>
          <p:cNvSpPr/>
          <p:nvPr/>
        </p:nvSpPr>
        <p:spPr bwMode="white">
          <a:xfrm>
            <a:off x="0" y="764704"/>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8082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590550" y="816198"/>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0" y="808260"/>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4332824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rtl="0" eaLnBrk="1" latinLnBrk="0" hangingPunct="1">
        <a:spcBef>
          <a:spcPct val="0"/>
        </a:spcBef>
        <a:buNone/>
        <a:defRPr kumimoji="1" sz="4000" b="1" kern="1200">
          <a:solidFill>
            <a:schemeClr val="tx2"/>
          </a:solidFill>
          <a:latin typeface="+mj-lt"/>
          <a:ea typeface="+mj-ea"/>
          <a:cs typeface="+mj-cs"/>
        </a:defRPr>
      </a:lvl1pPr>
    </p:titleStyle>
    <p:bodyStyle>
      <a:lvl1pPr marL="320040" indent="-320040" algn="l" rtl="0" eaLnBrk="1" latinLnBrk="0" hangingPunct="1">
        <a:spcBef>
          <a:spcPts val="1800"/>
        </a:spcBef>
        <a:spcAft>
          <a:spcPts val="600"/>
        </a:spcAft>
        <a:buClr>
          <a:schemeClr val="accent2"/>
        </a:buClr>
        <a:buSzPct val="60000"/>
        <a:buFont typeface="Wingdings"/>
        <a:buChar char=""/>
        <a:defRPr kumimoji="1" sz="2400" kern="1200">
          <a:solidFill>
            <a:schemeClr val="tx1"/>
          </a:solidFill>
          <a:latin typeface="+mn-lt"/>
          <a:ea typeface="+mn-ea"/>
          <a:cs typeface="+mn-cs"/>
        </a:defRPr>
      </a:lvl1pPr>
      <a:lvl2pPr marL="640080" indent="-274320" algn="l" rtl="0" eaLnBrk="1" latinLnBrk="0" hangingPunct="1">
        <a:spcBef>
          <a:spcPts val="550"/>
        </a:spcBef>
        <a:spcAft>
          <a:spcPts val="600"/>
        </a:spcAft>
        <a:buClr>
          <a:schemeClr val="accent1"/>
        </a:buClr>
        <a:buSzPct val="70000"/>
        <a:buFont typeface="Wingdings 2"/>
        <a:buChar char=""/>
        <a:defRPr kumimoji="1" sz="2400" kern="1200">
          <a:solidFill>
            <a:schemeClr val="tx1"/>
          </a:solidFill>
          <a:latin typeface="+mn-lt"/>
          <a:ea typeface="+mn-ea"/>
          <a:cs typeface="+mn-cs"/>
        </a:defRPr>
      </a:lvl2pPr>
      <a:lvl3pPr marL="914400" indent="-228600" algn="l" rtl="0" eaLnBrk="1" latinLnBrk="0" hangingPunct="1">
        <a:spcBef>
          <a:spcPts val="500"/>
        </a:spcBef>
        <a:spcAft>
          <a:spcPts val="600"/>
        </a:spcAft>
        <a:buClr>
          <a:schemeClr val="accent2"/>
        </a:buClr>
        <a:buSzPct val="75000"/>
        <a:buFont typeface="Wingdings"/>
        <a:buChar char=""/>
        <a:defRPr kumimoji="1" sz="2000" kern="1200">
          <a:solidFill>
            <a:schemeClr val="tx1"/>
          </a:solidFill>
          <a:latin typeface="+mn-lt"/>
          <a:ea typeface="+mn-ea"/>
          <a:cs typeface="+mn-cs"/>
        </a:defRPr>
      </a:lvl3pPr>
      <a:lvl4pPr marL="1371600" indent="-228600" algn="l" rtl="0" eaLnBrk="1" latinLnBrk="0" hangingPunct="1">
        <a:spcBef>
          <a:spcPts val="400"/>
        </a:spcBef>
        <a:spcAft>
          <a:spcPts val="600"/>
        </a:spcAft>
        <a:buClr>
          <a:schemeClr val="accent3"/>
        </a:buClr>
        <a:buSzPct val="75000"/>
        <a:buFont typeface="Wingdings"/>
        <a:buChar char=""/>
        <a:defRPr kumimoji="1" sz="2000" kern="1200">
          <a:solidFill>
            <a:schemeClr val="tx1"/>
          </a:solidFill>
          <a:latin typeface="+mn-lt"/>
          <a:ea typeface="+mn-ea"/>
          <a:cs typeface="+mn-cs"/>
        </a:defRPr>
      </a:lvl4pPr>
      <a:lvl5pPr marL="1828800" indent="-228600" algn="l" rtl="0" eaLnBrk="1" latinLnBrk="0" hangingPunct="1">
        <a:spcBef>
          <a:spcPts val="400"/>
        </a:spcBef>
        <a:spcAft>
          <a:spcPts val="600"/>
        </a:spcAft>
        <a:buClr>
          <a:schemeClr val="accent4"/>
        </a:buClr>
        <a:buSzPct val="65000"/>
        <a:buFont typeface="Wingdings"/>
        <a:buChar char=""/>
        <a:defRPr kumimoji="1"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499EB-3145-49F0-A655-2AD3C6161D20}"/>
              </a:ext>
            </a:extLst>
          </p:cNvPr>
          <p:cNvSpPr>
            <a:spLocks noGrp="1"/>
          </p:cNvSpPr>
          <p:nvPr>
            <p:ph type="ctrTitle"/>
          </p:nvPr>
        </p:nvSpPr>
        <p:spPr/>
        <p:txBody>
          <a:bodyPr/>
          <a:lstStyle/>
          <a:p>
            <a:r>
              <a:rPr kumimoji="1" lang="en-US" altLang="ja-JP" dirty="0"/>
              <a:t>Coping with </a:t>
            </a:r>
            <a:br>
              <a:rPr kumimoji="1" lang="en-US" altLang="ja-JP" dirty="0"/>
            </a:br>
            <a:r>
              <a:rPr kumimoji="1" lang="en-US" altLang="ja-JP" dirty="0"/>
              <a:t>NP-Completeness</a:t>
            </a:r>
            <a:endParaRPr kumimoji="1" lang="ja-JP" altLang="en-US" dirty="0"/>
          </a:p>
        </p:txBody>
      </p:sp>
      <p:sp>
        <p:nvSpPr>
          <p:cNvPr id="3" name="字幕 2">
            <a:extLst>
              <a:ext uri="{FF2B5EF4-FFF2-40B4-BE49-F238E27FC236}">
                <a16:creationId xmlns:a16="http://schemas.microsoft.com/office/drawing/2014/main" id="{3F6DECAD-247B-40FD-BBEA-0E4963A69640}"/>
              </a:ext>
            </a:extLst>
          </p:cNvPr>
          <p:cNvSpPr>
            <a:spLocks noGrp="1"/>
          </p:cNvSpPr>
          <p:nvPr>
            <p:ph type="subTitle" idx="1"/>
          </p:nvPr>
        </p:nvSpPr>
        <p:spPr/>
        <p:txBody>
          <a:bodyPr/>
          <a:lstStyle/>
          <a:p>
            <a:r>
              <a:rPr kumimoji="1" lang="en-US" altLang="ja-JP" dirty="0"/>
              <a:t>B3 </a:t>
            </a:r>
            <a:r>
              <a:rPr kumimoji="1" lang="ja-JP" altLang="en-US" dirty="0"/>
              <a:t>成瀬隆昌</a:t>
            </a:r>
          </a:p>
        </p:txBody>
      </p:sp>
    </p:spTree>
    <p:extLst>
      <p:ext uri="{BB962C8B-B14F-4D97-AF65-F5344CB8AC3E}">
        <p14:creationId xmlns:p14="http://schemas.microsoft.com/office/powerpoint/2010/main" val="10898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991F8-0962-44AC-B60D-9F2E816E0F53}"/>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880FF7-FEE6-44BA-BCE3-8BEF91AD814D}"/>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より後の探索はやめて、</a:t>
                </a:r>
                <a:br>
                  <a:rPr kumimoji="1" lang="en-US" altLang="ja-JP" dirty="0"/>
                </a:b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と</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oMath>
                </a14:m>
                <a:r>
                  <a:rPr kumimoji="1" lang="ja-JP" altLang="en-US" dirty="0"/>
                  <a:t>の探索を続ける</a:t>
                </a:r>
                <a:r>
                  <a:rPr kumimoji="1" lang="en-US" altLang="ja-JP" dirty="0"/>
                  <a:t>(</a:t>
                </a:r>
                <a:r>
                  <a:rPr kumimoji="1" lang="ja-JP" altLang="en-US" dirty="0"/>
                  <a:t>以下繰り返し</a:t>
                </a:r>
                <a:r>
                  <a:rPr kumimoji="1" lang="en-US" altLang="ja-JP" dirty="0"/>
                  <a:t>)</a:t>
                </a:r>
              </a:p>
              <a:p>
                <a:r>
                  <a:rPr kumimoji="1" lang="en-US" altLang="ja-JP" dirty="0"/>
                  <a:t>Backtracking</a:t>
                </a:r>
                <a:r>
                  <a:rPr lang="ja-JP" altLang="en-US" dirty="0"/>
                  <a:t>の探索木は解であるかどうか未確定なノード</a:t>
                </a:r>
                <a:br>
                  <a:rPr lang="en-US" altLang="ja-JP" dirty="0"/>
                </a:br>
                <a:r>
                  <a:rPr lang="ja-JP" altLang="en-US" dirty="0"/>
                  <a:t>に対してのみ木を成長させる</a:t>
                </a:r>
                <a:endParaRPr lang="en-US" altLang="ja-JP" dirty="0"/>
              </a:p>
              <a:p>
                <a:pPr lvl="1"/>
                <a:r>
                  <a:rPr lang="ja-JP" altLang="en-US" dirty="0"/>
                  <a:t>解ではないことが確定しているノードから木は成長しない</a:t>
                </a:r>
                <a:endParaRPr lang="en-US" altLang="ja-JP" dirty="0"/>
              </a:p>
              <a:p>
                <a:r>
                  <a:rPr kumimoji="1" lang="ja-JP" altLang="en-US" dirty="0"/>
                  <a:t>満足できる解を見つけたとき、探索を終了させる</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2A880FF7-FEE6-44BA-BCE3-8BEF91AD814D}"/>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6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213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20D8F6-8C91-486C-8331-DE3749BDCD72}"/>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FD6556D-2368-492B-BC79-B0FCFD684AAA}"/>
                  </a:ext>
                </a:extLst>
              </p:cNvPr>
              <p:cNvSpPr>
                <a:spLocks noGrp="1"/>
              </p:cNvSpPr>
              <p:nvPr>
                <p:ph sz="quarter" idx="1"/>
              </p:nvPr>
            </p:nvSpPr>
            <p:spPr/>
            <p:txBody>
              <a:bodyPr/>
              <a:lstStyle/>
              <a:p>
                <a:r>
                  <a:rPr kumimoji="1" lang="ja-JP" altLang="en-US" dirty="0"/>
                  <a:t>解きたい問題</a:t>
                </a:r>
                <a:br>
                  <a:rPr lang="en-US" altLang="ja-JP" dirty="0"/>
                </a:b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𝑤</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𝑤</m:t>
                            </m:r>
                          </m:e>
                        </m:acc>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lang="ja-JP" altLang="en-US" dirty="0"/>
                  <a:t>のとき、</a:t>
                </a:r>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r>
                  <a:rPr lang="ja-JP" altLang="en-US" dirty="0"/>
                  <a:t>根以外のノードでは部分的な変数に対する</a:t>
                </a:r>
                <a:r>
                  <a:rPr lang="en-US" altLang="ja-JP" dirty="0"/>
                  <a:t>SAT</a:t>
                </a:r>
                <a:r>
                  <a:rPr lang="ja-JP" altLang="en-US" dirty="0"/>
                  <a:t>を解こうとしている</a:t>
                </a:r>
                <a:endParaRPr lang="en-US" altLang="ja-JP" dirty="0"/>
              </a:p>
              <a:p>
                <a:pPr lvl="1"/>
                <a:r>
                  <a:rPr kumimoji="1" lang="ja-JP" altLang="en-US" dirty="0"/>
                  <a:t>これを</a:t>
                </a:r>
                <a:r>
                  <a:rPr kumimoji="1" lang="en-US" altLang="ja-JP" dirty="0"/>
                  <a:t>SAT subproblems</a:t>
                </a:r>
                <a:r>
                  <a:rPr kumimoji="1" lang="ja-JP" altLang="en-US" dirty="0"/>
                  <a:t>という</a:t>
                </a:r>
              </a:p>
            </p:txBody>
          </p:sp>
        </mc:Choice>
        <mc:Fallback xmlns="">
          <p:sp>
            <p:nvSpPr>
              <p:cNvPr id="3" name="コンテンツ プレースホルダー 2">
                <a:extLst>
                  <a:ext uri="{FF2B5EF4-FFF2-40B4-BE49-F238E27FC236}">
                    <a16:creationId xmlns:a16="http://schemas.microsoft.com/office/drawing/2014/main" id="{7FD6556D-2368-492B-BC79-B0FCFD684AAA}"/>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1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3145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740402-7931-466E-9687-DBC561F830D8}"/>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C69E41E-6C01-49CE-BE93-E75DDF7485C2}"/>
                  </a:ext>
                </a:extLst>
              </p:cNvPr>
              <p:cNvSpPr>
                <a:spLocks noGrp="1"/>
              </p:cNvSpPr>
              <p:nvPr>
                <p:ph sz="quarter" idx="1"/>
              </p:nvPr>
            </p:nvSpPr>
            <p:spPr/>
            <p:txBody>
              <a:bodyPr/>
              <a:lstStyle/>
              <a:p>
                <a:r>
                  <a:rPr kumimoji="1" lang="en-US" altLang="ja-JP" dirty="0"/>
                  <a:t>Backtracking</a:t>
                </a:r>
                <a:r>
                  <a:rPr kumimoji="1" lang="ja-JP" altLang="en-US" dirty="0"/>
                  <a:t>の利点</a:t>
                </a:r>
                <a:endParaRPr kumimoji="1" lang="en-US" altLang="ja-JP" dirty="0"/>
              </a:p>
              <a:p>
                <a:pPr lvl="1"/>
                <a:r>
                  <a:rPr kumimoji="1" lang="ja-JP" altLang="en-US" dirty="0"/>
                  <a:t>探索空間の一部を削除できる</a:t>
                </a:r>
                <a:br>
                  <a:rPr kumimoji="1" lang="en-US" altLang="ja-JP" dirty="0"/>
                </a:br>
                <a:r>
                  <a:rPr kumimoji="1" lang="en-US" altLang="ja-JP" dirty="0"/>
                  <a:t>(</a:t>
                </a:r>
                <a:r>
                  <a:rPr kumimoji="1" lang="ja-JP" altLang="en-US" dirty="0"/>
                  <a:t>ただし、これが行えるのは空の節が見つかったときのみ</a:t>
                </a:r>
                <a:r>
                  <a:rPr kumimoji="1" lang="en-US" altLang="ja-JP" dirty="0"/>
                  <a:t>)</a:t>
                </a:r>
              </a:p>
              <a:p>
                <a:r>
                  <a:rPr kumimoji="1" lang="ja-JP" altLang="en-US" dirty="0"/>
                  <a:t>例えば</a:t>
                </a:r>
                <a:endParaRPr kumimoji="1" lang="en-US" altLang="ja-JP" dirty="0"/>
              </a:p>
              <a:p>
                <a:pPr lvl="1"/>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のときには、探索空間の一部を削除できる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のときは、削除できない</a:t>
                </a:r>
                <a:endParaRPr kumimoji="1" lang="en-US" altLang="ja-JP" dirty="0"/>
              </a:p>
              <a:p>
                <a:r>
                  <a:rPr kumimoji="1" lang="ja-JP" altLang="en-US" dirty="0"/>
                  <a:t>出来るだけ多くの探索空間を削除するには</a:t>
                </a:r>
                <a:br>
                  <a:rPr kumimoji="1" lang="en-US" altLang="ja-JP" dirty="0"/>
                </a:br>
                <a:r>
                  <a:rPr kumimoji="1" lang="ja-JP" altLang="en-US" dirty="0"/>
                  <a:t>サイズが最小の節の中の変数を選択するべき</a:t>
                </a:r>
                <a:endParaRPr kumimoji="1" lang="en-US" altLang="ja-JP" dirty="0"/>
              </a:p>
              <a:p>
                <a:pPr lvl="1"/>
                <a:r>
                  <a:rPr lang="ja-JP" altLang="en-US" dirty="0"/>
                  <a:t>節のサイズとは</a:t>
                </a:r>
                <a:r>
                  <a:rPr lang="en-US" altLang="ja-JP" dirty="0"/>
                  <a:t>1</a:t>
                </a:r>
                <a:r>
                  <a:rPr lang="ja-JP" altLang="en-US" dirty="0" err="1"/>
                  <a:t>つの</a:t>
                </a:r>
                <a:r>
                  <a:rPr lang="ja-JP" altLang="en-US" dirty="0"/>
                  <a:t>節の中にある変数の種類数のこと</a:t>
                </a:r>
                <a:br>
                  <a:rPr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C69E41E-6C01-49CE-BE93-E75DDF7485C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112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54660-3F6A-425E-9BB9-B8825FA5C36D}"/>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0104C93-AB8E-49BC-9630-E592515F9D1B}"/>
                  </a:ext>
                </a:extLst>
              </p:cNvPr>
              <p:cNvSpPr>
                <a:spLocks noGrp="1"/>
              </p:cNvSpPr>
              <p:nvPr>
                <p:ph sz="quarter" idx="1"/>
              </p:nvPr>
            </p:nvSpPr>
            <p:spPr/>
            <p:txBody>
              <a:bodyPr/>
              <a:lstStyle/>
              <a:p>
                <a:r>
                  <a:rPr lang="ja-JP" altLang="en-US" dirty="0"/>
                  <a:t>ある</a:t>
                </a:r>
                <a:r>
                  <a:rPr lang="en-US" altLang="ja-JP" dirty="0"/>
                  <a:t>subproblem</a:t>
                </a:r>
                <a:r>
                  <a:rPr lang="ja-JP" altLang="en-US" dirty="0"/>
                  <a:t>にサイズが</a:t>
                </a:r>
                <a:r>
                  <a:rPr lang="en-US" altLang="ja-JP" dirty="0"/>
                  <a:t>1</a:t>
                </a:r>
                <a:r>
                  <a:rPr lang="ja-JP" altLang="en-US" dirty="0"/>
                  <a:t>の節があれば、</a:t>
                </a:r>
                <a:br>
                  <a:rPr lang="en-US" altLang="ja-JP" dirty="0"/>
                </a:br>
                <a:r>
                  <a:rPr lang="ja-JP" altLang="en-US" dirty="0"/>
                  <a:t>その節の中の変数で分岐することで、</a:t>
                </a:r>
                <a:br>
                  <a:rPr lang="en-US" altLang="ja-JP" dirty="0"/>
                </a:br>
                <a:r>
                  <a:rPr lang="ja-JP" altLang="en-US" dirty="0"/>
                  <a:t>分岐先のノードのうちどちらか</a:t>
                </a:r>
                <a:r>
                  <a:rPr lang="en-US" altLang="ja-JP" dirty="0"/>
                  <a:t>1</a:t>
                </a:r>
                <a:r>
                  <a:rPr lang="ja-JP" altLang="en-US" dirty="0" err="1"/>
                  <a:t>つの</a:t>
                </a:r>
                <a:r>
                  <a:rPr lang="ja-JP" altLang="en-US" dirty="0"/>
                  <a:t>探索が終了する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だったら、</a:t>
                </a:r>
                <a:br>
                  <a:rPr kumimoji="1" lang="en-US" altLang="ja-JP" dirty="0"/>
                </a:br>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r>
                      <a:rPr lang="ja-JP" altLang="en-US" i="1">
                        <a:latin typeface="Cambria Math" panose="02040503050406030204" pitchFamily="18" charset="0"/>
                      </a:rPr>
                      <m:t>と</m:t>
                    </m:r>
                    <m:r>
                      <a:rPr lang="en-US" altLang="ja-JP" b="0" i="1" smtClean="0">
                        <a:latin typeface="Cambria Math" panose="02040503050406030204" pitchFamily="18" charset="0"/>
                      </a:rPr>
                      <m:t>𝑥</m:t>
                    </m:r>
                    <m:r>
                      <a:rPr lang="en-US" altLang="ja-JP" b="0" i="1" smtClean="0">
                        <a:latin typeface="Cambria Math" panose="02040503050406030204" pitchFamily="18" charset="0"/>
                      </a:rPr>
                      <m:t>=1</m:t>
                    </m:r>
                  </m:oMath>
                </a14:m>
                <a:r>
                  <a:rPr kumimoji="1" lang="ja-JP" altLang="en-US" dirty="0"/>
                  <a:t>で分岐をすれば、</a:t>
                </a:r>
                <a:br>
                  <a:rPr lang="en-US" altLang="ja-JP" dirty="0"/>
                </a:br>
                <a14:m>
                  <m:oMath xmlns:m="http://schemas.openxmlformats.org/officeDocument/2006/math">
                    <m:r>
                      <a:rPr lang="en-US" altLang="ja-JP" i="1">
                        <a:latin typeface="Cambria Math" panose="02040503050406030204" pitchFamily="18" charset="0"/>
                      </a:rPr>
                      <m:t>𝑥</m:t>
                    </m:r>
                    <m:r>
                      <a:rPr lang="en-US" altLang="ja-JP" i="1">
                        <a:latin typeface="Cambria Math" panose="02040503050406030204" pitchFamily="18" charset="0"/>
                      </a:rPr>
                      <m:t>=1</m:t>
                    </m:r>
                    <m:r>
                      <a:rPr lang="ja-JP" altLang="en-US" i="1" smtClean="0">
                        <a:latin typeface="Cambria Math" panose="02040503050406030204" pitchFamily="18" charset="0"/>
                      </a:rPr>
                      <m:t>の</m:t>
                    </m:r>
                  </m:oMath>
                </a14:m>
                <a:r>
                  <a:rPr kumimoji="1" lang="ja-JP" altLang="en-US" dirty="0"/>
                  <a:t>分岐先の探索空間は削除される</a:t>
                </a:r>
                <a:endParaRPr kumimoji="1" lang="en-US" altLang="ja-JP" dirty="0"/>
              </a:p>
              <a:p>
                <a:r>
                  <a:rPr kumimoji="1" lang="ja-JP" altLang="en-US" dirty="0"/>
                  <a:t>もしも、サイズが</a:t>
                </a:r>
                <a:r>
                  <a:rPr kumimoji="1" lang="en-US" altLang="ja-JP" dirty="0"/>
                  <a:t>1</a:t>
                </a:r>
                <a:r>
                  <a:rPr kumimoji="1" lang="ja-JP" altLang="en-US" dirty="0"/>
                  <a:t>の節を持つ</a:t>
                </a:r>
                <a:r>
                  <a:rPr kumimoji="1" lang="en-US" altLang="ja-JP" dirty="0"/>
                  <a:t>subproblem</a:t>
                </a:r>
                <a:r>
                  <a:rPr kumimoji="1" lang="ja-JP" altLang="en-US" dirty="0"/>
                  <a:t>が複数ある場合、</a:t>
                </a:r>
                <a:br>
                  <a:rPr kumimoji="1" lang="en-US" altLang="ja-JP" dirty="0"/>
                </a:br>
                <a:r>
                  <a:rPr kumimoji="1" lang="ja-JP" altLang="en-US" dirty="0"/>
                  <a:t>最も深さが深いノードの</a:t>
                </a:r>
                <a:r>
                  <a:rPr kumimoji="1" lang="en-US" altLang="ja-JP" dirty="0"/>
                  <a:t>subproblem</a:t>
                </a:r>
                <a:r>
                  <a:rPr kumimoji="1" lang="ja-JP" altLang="en-US" dirty="0"/>
                  <a:t>を選ぶのが妥当</a:t>
                </a:r>
                <a:endParaRPr kumimoji="1" lang="en-US" altLang="ja-JP" dirty="0"/>
              </a:p>
              <a:p>
                <a:pPr lvl="1"/>
                <a:r>
                  <a:rPr kumimoji="1" lang="ja-JP" altLang="en-US" dirty="0"/>
                  <a:t>問題の条件を満たすような解が見つかることを期待して</a:t>
                </a:r>
              </a:p>
            </p:txBody>
          </p:sp>
        </mc:Choice>
        <mc:Fallback xmlns="">
          <p:sp>
            <p:nvSpPr>
              <p:cNvPr id="3" name="コンテンツ プレースホルダー 2">
                <a:extLst>
                  <a:ext uri="{FF2B5EF4-FFF2-40B4-BE49-F238E27FC236}">
                    <a16:creationId xmlns:a16="http://schemas.microsoft.com/office/drawing/2014/main" id="{20104C93-AB8E-49BC-9630-E592515F9D1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17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90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66D4A-64BB-4BC7-A512-E74B16ED4CFD}"/>
              </a:ext>
            </a:extLst>
          </p:cNvPr>
          <p:cNvSpPr>
            <a:spLocks noGrp="1"/>
          </p:cNvSpPr>
          <p:nvPr>
            <p:ph type="title"/>
          </p:nvPr>
        </p:nvSpPr>
        <p:spPr/>
        <p:txBody>
          <a:bodyPr/>
          <a:lstStyle/>
          <a:p>
            <a:r>
              <a:rPr lang="en-US" altLang="ja-JP" dirty="0"/>
              <a:t>B</a:t>
            </a:r>
            <a:r>
              <a:rPr kumimoji="1" lang="en-US" altLang="ja-JP" dirty="0"/>
              <a:t>acktracking</a:t>
            </a:r>
            <a:endParaRPr kumimoji="1" lang="ja-JP" altLang="en-US" dirty="0"/>
          </a:p>
        </p:txBody>
      </p:sp>
      <p:sp>
        <p:nvSpPr>
          <p:cNvPr id="3" name="コンテンツ プレースホルダー 2">
            <a:extLst>
              <a:ext uri="{FF2B5EF4-FFF2-40B4-BE49-F238E27FC236}">
                <a16:creationId xmlns:a16="http://schemas.microsoft.com/office/drawing/2014/main" id="{A9F2A510-D46A-4CF6-A97E-D9DE1DD602A3}"/>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endParaRPr lang="en-US" altLang="ja-JP" dirty="0"/>
          </a:p>
          <a:p>
            <a:endParaRPr kumimoji="1" lang="ja-JP" altLang="en-US" dirty="0"/>
          </a:p>
        </p:txBody>
      </p:sp>
      <p:pic>
        <p:nvPicPr>
          <p:cNvPr id="5" name="図 4">
            <a:extLst>
              <a:ext uri="{FF2B5EF4-FFF2-40B4-BE49-F238E27FC236}">
                <a16:creationId xmlns:a16="http://schemas.microsoft.com/office/drawing/2014/main" id="{F6781840-C2FB-41C5-AA65-26E0B844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34" y="1600998"/>
            <a:ext cx="8024132" cy="4304158"/>
          </a:xfrm>
          <a:prstGeom prst="rect">
            <a:avLst/>
          </a:prstGeom>
        </p:spPr>
      </p:pic>
    </p:spTree>
    <p:extLst>
      <p:ext uri="{BB962C8B-B14F-4D97-AF65-F5344CB8AC3E}">
        <p14:creationId xmlns:p14="http://schemas.microsoft.com/office/powerpoint/2010/main" val="350457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14716-43A9-48A4-AB12-43AD44156342}"/>
              </a:ext>
            </a:extLst>
          </p:cNvPr>
          <p:cNvSpPr>
            <a:spLocks noGrp="1"/>
          </p:cNvSpPr>
          <p:nvPr>
            <p:ph type="title"/>
          </p:nvPr>
        </p:nvSpPr>
        <p:spPr/>
        <p:txBody>
          <a:bodyPr/>
          <a:lstStyle/>
          <a:p>
            <a:r>
              <a:rPr kumimoji="1" lang="en-US" altLang="ja-JP" dirty="0"/>
              <a:t>Backtracking</a:t>
            </a:r>
            <a:endParaRPr kumimoji="1" lang="ja-JP" altLang="en-US" dirty="0"/>
          </a:p>
        </p:txBody>
      </p:sp>
      <p:sp>
        <p:nvSpPr>
          <p:cNvPr id="3" name="コンテンツ プレースホルダー 2">
            <a:extLst>
              <a:ext uri="{FF2B5EF4-FFF2-40B4-BE49-F238E27FC236}">
                <a16:creationId xmlns:a16="http://schemas.microsoft.com/office/drawing/2014/main" id="{984D39F5-2470-4F85-86A4-9F99433BD4DA}"/>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r>
              <a:rPr lang="en-US" altLang="ja-JP" dirty="0"/>
              <a:t>(</a:t>
            </a:r>
            <a:r>
              <a:rPr lang="ja-JP" altLang="en-US" dirty="0"/>
              <a:t>サイズが最小の節は</a:t>
            </a:r>
            <a:r>
              <a:rPr lang="ja-JP" altLang="en-US" dirty="0">
                <a:solidFill>
                  <a:schemeClr val="accent3"/>
                </a:solidFill>
              </a:rPr>
              <a:t>赤色</a:t>
            </a:r>
            <a:r>
              <a:rPr lang="en-US" altLang="ja-JP" dirty="0"/>
              <a:t>)</a:t>
            </a:r>
          </a:p>
        </p:txBody>
      </p:sp>
      <mc:AlternateContent xmlns:mc="http://schemas.openxmlformats.org/markup-compatibility/2006" xmlns:a14="http://schemas.microsoft.com/office/drawing/2010/main">
        <mc:Choice Requires="a14">
          <p:sp>
            <p:nvSpPr>
              <p:cNvPr id="5" name="四角形: 角を丸くする 4">
                <a:extLst>
                  <a:ext uri="{FF2B5EF4-FFF2-40B4-BE49-F238E27FC236}">
                    <a16:creationId xmlns:a16="http://schemas.microsoft.com/office/drawing/2014/main" id="{FEEDDB43-0579-49C2-9A5B-98DC05D47865}"/>
                  </a:ext>
                </a:extLst>
              </p:cNvPr>
              <p:cNvSpPr/>
              <p:nvPr/>
            </p:nvSpPr>
            <p:spPr>
              <a:xfrm>
                <a:off x="1338029" y="1922374"/>
                <a:ext cx="6712901"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𝑤</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e>
                          </m:acc>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5" name="四角形: 角を丸くする 4">
                <a:extLst>
                  <a:ext uri="{FF2B5EF4-FFF2-40B4-BE49-F238E27FC236}">
                    <a16:creationId xmlns:a16="http://schemas.microsoft.com/office/drawing/2014/main" id="{FEEDDB43-0579-49C2-9A5B-98DC05D47865}"/>
                  </a:ext>
                </a:extLst>
              </p:cNvPr>
              <p:cNvSpPr>
                <a:spLocks noRot="1" noChangeAspect="1" noMove="1" noResize="1" noEditPoints="1" noAdjustHandles="1" noChangeArrowheads="1" noChangeShapeType="1" noTextEdit="1"/>
              </p:cNvSpPr>
              <p:nvPr/>
            </p:nvSpPr>
            <p:spPr>
              <a:xfrm>
                <a:off x="1338029" y="1922374"/>
                <a:ext cx="6712901" cy="458250"/>
              </a:xfrm>
              <a:prstGeom prst="roundRect">
                <a:avLst/>
              </a:prstGeom>
              <a:blipFill>
                <a:blip r:embed="rId3"/>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四角形: 角を丸くする 5">
                <a:extLst>
                  <a:ext uri="{FF2B5EF4-FFF2-40B4-BE49-F238E27FC236}">
                    <a16:creationId xmlns:a16="http://schemas.microsoft.com/office/drawing/2014/main" id="{71277100-ADEF-4746-85BC-6DF6004DA43B}"/>
                  </a:ext>
                </a:extLst>
              </p:cNvPr>
              <p:cNvSpPr/>
              <p:nvPr/>
            </p:nvSpPr>
            <p:spPr>
              <a:xfrm>
                <a:off x="5747941" y="3007932"/>
                <a:ext cx="273954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6" name="四角形: 角を丸くする 5">
                <a:extLst>
                  <a:ext uri="{FF2B5EF4-FFF2-40B4-BE49-F238E27FC236}">
                    <a16:creationId xmlns:a16="http://schemas.microsoft.com/office/drawing/2014/main" id="{71277100-ADEF-4746-85BC-6DF6004DA43B}"/>
                  </a:ext>
                </a:extLst>
              </p:cNvPr>
              <p:cNvSpPr>
                <a:spLocks noRot="1" noChangeAspect="1" noMove="1" noResize="1" noEditPoints="1" noAdjustHandles="1" noChangeArrowheads="1" noChangeShapeType="1" noTextEdit="1"/>
              </p:cNvSpPr>
              <p:nvPr/>
            </p:nvSpPr>
            <p:spPr>
              <a:xfrm>
                <a:off x="5747941" y="3007932"/>
                <a:ext cx="2739549" cy="458250"/>
              </a:xfrm>
              <a:prstGeom prst="roundRect">
                <a:avLst/>
              </a:prstGeom>
              <a:blipFill>
                <a:blip r:embed="rId4"/>
                <a:stretch>
                  <a:fillRect r="-308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08BDE145-D60B-43D5-9A27-FF4D86ED12AD}"/>
                  </a:ext>
                </a:extLst>
              </p:cNvPr>
              <p:cNvSpPr/>
              <p:nvPr/>
            </p:nvSpPr>
            <p:spPr>
              <a:xfrm>
                <a:off x="603213" y="3007932"/>
                <a:ext cx="356292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7" name="四角形: 角を丸くする 6">
                <a:extLst>
                  <a:ext uri="{FF2B5EF4-FFF2-40B4-BE49-F238E27FC236}">
                    <a16:creationId xmlns:a16="http://schemas.microsoft.com/office/drawing/2014/main" id="{08BDE145-D60B-43D5-9A27-FF4D86ED12AD}"/>
                  </a:ext>
                </a:extLst>
              </p:cNvPr>
              <p:cNvSpPr>
                <a:spLocks noRot="1" noChangeAspect="1" noMove="1" noResize="1" noEditPoints="1" noAdjustHandles="1" noChangeArrowheads="1" noChangeShapeType="1" noTextEdit="1"/>
              </p:cNvSpPr>
              <p:nvPr/>
            </p:nvSpPr>
            <p:spPr>
              <a:xfrm>
                <a:off x="603213" y="3007932"/>
                <a:ext cx="3562927" cy="458250"/>
              </a:xfrm>
              <a:prstGeom prst="roundRect">
                <a:avLst/>
              </a:prstGeom>
              <a:blipFill>
                <a:blip r:embed="rId5"/>
                <a:stretch>
                  <a:fillRect r="-254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四角形: 角を丸くする 7">
                <a:extLst>
                  <a:ext uri="{FF2B5EF4-FFF2-40B4-BE49-F238E27FC236}">
                    <a16:creationId xmlns:a16="http://schemas.microsoft.com/office/drawing/2014/main" id="{0DC416E2-1A15-4612-A47E-ACEE42DCBE33}"/>
                  </a:ext>
                </a:extLst>
              </p:cNvPr>
              <p:cNvSpPr/>
              <p:nvPr/>
            </p:nvSpPr>
            <p:spPr>
              <a:xfrm>
                <a:off x="3317961" y="3980157"/>
                <a:ext cx="137651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8" name="四角形: 角を丸くする 7">
                <a:extLst>
                  <a:ext uri="{FF2B5EF4-FFF2-40B4-BE49-F238E27FC236}">
                    <a16:creationId xmlns:a16="http://schemas.microsoft.com/office/drawing/2014/main" id="{0DC416E2-1A15-4612-A47E-ACEE42DCBE33}"/>
                  </a:ext>
                </a:extLst>
              </p:cNvPr>
              <p:cNvSpPr>
                <a:spLocks noRot="1" noChangeAspect="1" noMove="1" noResize="1" noEditPoints="1" noAdjustHandles="1" noChangeArrowheads="1" noChangeShapeType="1" noTextEdit="1"/>
              </p:cNvSpPr>
              <p:nvPr/>
            </p:nvSpPr>
            <p:spPr>
              <a:xfrm>
                <a:off x="3317961" y="3980157"/>
                <a:ext cx="1376519" cy="458250"/>
              </a:xfrm>
              <a:prstGeom prst="roundRect">
                <a:avLst/>
              </a:prstGeom>
              <a:blipFill>
                <a:blip r:embed="rId6"/>
                <a:stretch>
                  <a:fillRect l="-1299" r="-649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四角形: 角を丸くする 8">
                <a:extLst>
                  <a:ext uri="{FF2B5EF4-FFF2-40B4-BE49-F238E27FC236}">
                    <a16:creationId xmlns:a16="http://schemas.microsoft.com/office/drawing/2014/main" id="{67A3EEAD-D29D-4263-AE19-888849464487}"/>
                  </a:ext>
                </a:extLst>
              </p:cNvPr>
              <p:cNvSpPr/>
              <p:nvPr/>
            </p:nvSpPr>
            <p:spPr>
              <a:xfrm>
                <a:off x="603215" y="3980157"/>
                <a:ext cx="229091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9" name="四角形: 角を丸くする 8">
                <a:extLst>
                  <a:ext uri="{FF2B5EF4-FFF2-40B4-BE49-F238E27FC236}">
                    <a16:creationId xmlns:a16="http://schemas.microsoft.com/office/drawing/2014/main" id="{67A3EEAD-D29D-4263-AE19-888849464487}"/>
                  </a:ext>
                </a:extLst>
              </p:cNvPr>
              <p:cNvSpPr>
                <a:spLocks noRot="1" noChangeAspect="1" noMove="1" noResize="1" noEditPoints="1" noAdjustHandles="1" noChangeArrowheads="1" noChangeShapeType="1" noTextEdit="1"/>
              </p:cNvSpPr>
              <p:nvPr/>
            </p:nvSpPr>
            <p:spPr>
              <a:xfrm>
                <a:off x="603215" y="3980157"/>
                <a:ext cx="2290914" cy="458250"/>
              </a:xfrm>
              <a:prstGeom prst="roundRect">
                <a:avLst/>
              </a:prstGeom>
              <a:blipFill>
                <a:blip r:embed="rId7"/>
                <a:stretch>
                  <a:fillRect r="-393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021182A2-4B3D-4557-9775-803FBD622027}"/>
                  </a:ext>
                </a:extLst>
              </p:cNvPr>
              <p:cNvSpPr/>
              <p:nvPr/>
            </p:nvSpPr>
            <p:spPr>
              <a:xfrm>
                <a:off x="7117716" y="3981285"/>
                <a:ext cx="1846772"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0" name="四角形: 角を丸くする 9">
                <a:extLst>
                  <a:ext uri="{FF2B5EF4-FFF2-40B4-BE49-F238E27FC236}">
                    <a16:creationId xmlns:a16="http://schemas.microsoft.com/office/drawing/2014/main" id="{021182A2-4B3D-4557-9775-803FBD622027}"/>
                  </a:ext>
                </a:extLst>
              </p:cNvPr>
              <p:cNvSpPr>
                <a:spLocks noRot="1" noChangeAspect="1" noMove="1" noResize="1" noEditPoints="1" noAdjustHandles="1" noChangeArrowheads="1" noChangeShapeType="1" noTextEdit="1"/>
              </p:cNvSpPr>
              <p:nvPr/>
            </p:nvSpPr>
            <p:spPr>
              <a:xfrm>
                <a:off x="7117716" y="3981285"/>
                <a:ext cx="1846772" cy="458250"/>
              </a:xfrm>
              <a:prstGeom prst="roundRect">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四角形: 角を丸くする 10">
                <a:extLst>
                  <a:ext uri="{FF2B5EF4-FFF2-40B4-BE49-F238E27FC236}">
                    <a16:creationId xmlns:a16="http://schemas.microsoft.com/office/drawing/2014/main" id="{77DDAFE1-9714-4B81-AFA8-A6600E675F57}"/>
                  </a:ext>
                </a:extLst>
              </p:cNvPr>
              <p:cNvSpPr/>
              <p:nvPr/>
            </p:nvSpPr>
            <p:spPr>
              <a:xfrm>
                <a:off x="5356062" y="3980157"/>
                <a:ext cx="136977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1" name="四角形: 角を丸くする 10">
                <a:extLst>
                  <a:ext uri="{FF2B5EF4-FFF2-40B4-BE49-F238E27FC236}">
                    <a16:creationId xmlns:a16="http://schemas.microsoft.com/office/drawing/2014/main" id="{77DDAFE1-9714-4B81-AFA8-A6600E675F57}"/>
                  </a:ext>
                </a:extLst>
              </p:cNvPr>
              <p:cNvSpPr>
                <a:spLocks noRot="1" noChangeAspect="1" noMove="1" noResize="1" noEditPoints="1" noAdjustHandles="1" noChangeArrowheads="1" noChangeShapeType="1" noTextEdit="1"/>
              </p:cNvSpPr>
              <p:nvPr/>
            </p:nvSpPr>
            <p:spPr>
              <a:xfrm>
                <a:off x="5356062" y="3980157"/>
                <a:ext cx="1369774" cy="458250"/>
              </a:xfrm>
              <a:prstGeom prst="roundRect">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8C9997AF-3E05-4320-B7A5-0D2E53907383}"/>
                  </a:ext>
                </a:extLst>
              </p:cNvPr>
              <p:cNvSpPr/>
              <p:nvPr/>
            </p:nvSpPr>
            <p:spPr>
              <a:xfrm>
                <a:off x="1842639" y="4879868"/>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2" name="四角形: 角を丸くする 11">
                <a:extLst>
                  <a:ext uri="{FF2B5EF4-FFF2-40B4-BE49-F238E27FC236}">
                    <a16:creationId xmlns:a16="http://schemas.microsoft.com/office/drawing/2014/main" id="{8C9997AF-3E05-4320-B7A5-0D2E53907383}"/>
                  </a:ext>
                </a:extLst>
              </p:cNvPr>
              <p:cNvSpPr>
                <a:spLocks noRot="1" noChangeAspect="1" noMove="1" noResize="1" noEditPoints="1" noAdjustHandles="1" noChangeArrowheads="1" noChangeShapeType="1" noTextEdit="1"/>
              </p:cNvSpPr>
              <p:nvPr/>
            </p:nvSpPr>
            <p:spPr>
              <a:xfrm>
                <a:off x="1842639" y="4879868"/>
                <a:ext cx="1084077" cy="458250"/>
              </a:xfrm>
              <a:prstGeom prst="roundRect">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48945770-00A6-4968-BAED-089A17C742E1}"/>
                  </a:ext>
                </a:extLst>
              </p:cNvPr>
              <p:cNvSpPr/>
              <p:nvPr/>
            </p:nvSpPr>
            <p:spPr>
              <a:xfrm>
                <a:off x="481509" y="4891941"/>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3" name="四角形: 角を丸くする 12">
                <a:extLst>
                  <a:ext uri="{FF2B5EF4-FFF2-40B4-BE49-F238E27FC236}">
                    <a16:creationId xmlns:a16="http://schemas.microsoft.com/office/drawing/2014/main" id="{48945770-00A6-4968-BAED-089A17C742E1}"/>
                  </a:ext>
                </a:extLst>
              </p:cNvPr>
              <p:cNvSpPr>
                <a:spLocks noRot="1" noChangeAspect="1" noMove="1" noResize="1" noEditPoints="1" noAdjustHandles="1" noChangeArrowheads="1" noChangeShapeType="1" noTextEdit="1"/>
              </p:cNvSpPr>
              <p:nvPr/>
            </p:nvSpPr>
            <p:spPr>
              <a:xfrm>
                <a:off x="481509" y="4891941"/>
                <a:ext cx="1084077" cy="458250"/>
              </a:xfrm>
              <a:prstGeom prst="roundRect">
                <a:avLst/>
              </a:prstGeom>
              <a:blipFill>
                <a:blip r:embed="rId11"/>
                <a:stretch>
                  <a:fillRect r="-546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1F3E2449-2967-4EC0-A4E9-2ACFCBA9105F}"/>
                  </a:ext>
                </a:extLst>
              </p:cNvPr>
              <p:cNvSpPr/>
              <p:nvPr/>
            </p:nvSpPr>
            <p:spPr>
              <a:xfrm>
                <a:off x="129456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4" name="四角形: 角を丸くする 13">
                <a:extLst>
                  <a:ext uri="{FF2B5EF4-FFF2-40B4-BE49-F238E27FC236}">
                    <a16:creationId xmlns:a16="http://schemas.microsoft.com/office/drawing/2014/main" id="{1F3E2449-2967-4EC0-A4E9-2ACFCBA9105F}"/>
                  </a:ext>
                </a:extLst>
              </p:cNvPr>
              <p:cNvSpPr>
                <a:spLocks noRot="1" noChangeAspect="1" noMove="1" noResize="1" noEditPoints="1" noAdjustHandles="1" noChangeArrowheads="1" noChangeShapeType="1" noTextEdit="1"/>
              </p:cNvSpPr>
              <p:nvPr/>
            </p:nvSpPr>
            <p:spPr>
              <a:xfrm>
                <a:off x="1294567" y="5799010"/>
                <a:ext cx="542038" cy="458250"/>
              </a:xfrm>
              <a:prstGeom prst="roundRect">
                <a:avLst/>
              </a:prstGeom>
              <a:blipFill>
                <a:blip r:embed="rId12"/>
                <a:stretch>
                  <a:fillRect l="-2128"/>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四角形: 角を丸くする 14">
                <a:extLst>
                  <a:ext uri="{FF2B5EF4-FFF2-40B4-BE49-F238E27FC236}">
                    <a16:creationId xmlns:a16="http://schemas.microsoft.com/office/drawing/2014/main" id="{C82125A4-D7E6-4E78-B592-59BAEFCA99DD}"/>
                  </a:ext>
                </a:extLst>
              </p:cNvPr>
              <p:cNvSpPr/>
              <p:nvPr/>
            </p:nvSpPr>
            <p:spPr>
              <a:xfrm>
                <a:off x="34427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5" name="四角形: 角を丸くする 14">
                <a:extLst>
                  <a:ext uri="{FF2B5EF4-FFF2-40B4-BE49-F238E27FC236}">
                    <a16:creationId xmlns:a16="http://schemas.microsoft.com/office/drawing/2014/main" id="{C82125A4-D7E6-4E78-B592-59BAEFCA99DD}"/>
                  </a:ext>
                </a:extLst>
              </p:cNvPr>
              <p:cNvSpPr>
                <a:spLocks noRot="1" noChangeAspect="1" noMove="1" noResize="1" noEditPoints="1" noAdjustHandles="1" noChangeArrowheads="1" noChangeShapeType="1" noTextEdit="1"/>
              </p:cNvSpPr>
              <p:nvPr/>
            </p:nvSpPr>
            <p:spPr>
              <a:xfrm>
                <a:off x="344277" y="5799010"/>
                <a:ext cx="542038" cy="458250"/>
              </a:xfrm>
              <a:prstGeom prst="roundRect">
                <a:avLst/>
              </a:prstGeom>
              <a:blipFill>
                <a:blip r:embed="rId13"/>
                <a:stretch>
                  <a:fillRect l="-2128"/>
                </a:stretch>
              </a:blipFill>
              <a:ln w="28575">
                <a:solidFill>
                  <a:schemeClr val="tx1"/>
                </a:solidFill>
              </a:ln>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206D9AD7-6B83-47DB-9720-12FF2A490DF6}"/>
              </a:ext>
            </a:extLst>
          </p:cNvPr>
          <p:cNvCxnSpPr>
            <a:cxnSpLocks/>
            <a:stCxn id="5" idx="2"/>
            <a:endCxn id="7" idx="0"/>
          </p:cNvCxnSpPr>
          <p:nvPr/>
        </p:nvCxnSpPr>
        <p:spPr>
          <a:xfrm flipH="1">
            <a:off x="2384677" y="2380624"/>
            <a:ext cx="2309803"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F51074-A7E7-428E-89FC-C8710FDEED3B}"/>
              </a:ext>
            </a:extLst>
          </p:cNvPr>
          <p:cNvCxnSpPr>
            <a:stCxn id="5" idx="2"/>
            <a:endCxn id="6" idx="0"/>
          </p:cNvCxnSpPr>
          <p:nvPr/>
        </p:nvCxnSpPr>
        <p:spPr>
          <a:xfrm>
            <a:off x="4694480" y="2380624"/>
            <a:ext cx="2423236"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949995E-FD18-485B-B7AB-AB7C42D8CC5F}"/>
              </a:ext>
            </a:extLst>
          </p:cNvPr>
          <p:cNvCxnSpPr>
            <a:cxnSpLocks/>
            <a:stCxn id="13" idx="2"/>
            <a:endCxn id="15" idx="0"/>
          </p:cNvCxnSpPr>
          <p:nvPr/>
        </p:nvCxnSpPr>
        <p:spPr>
          <a:xfrm flipH="1">
            <a:off x="615296" y="5350191"/>
            <a:ext cx="408252"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FEB48A1-4B43-4B4C-8F0C-E8D9FE08A6BA}"/>
              </a:ext>
            </a:extLst>
          </p:cNvPr>
          <p:cNvCxnSpPr>
            <a:cxnSpLocks/>
            <a:stCxn id="13" idx="2"/>
            <a:endCxn id="14" idx="0"/>
          </p:cNvCxnSpPr>
          <p:nvPr/>
        </p:nvCxnSpPr>
        <p:spPr>
          <a:xfrm>
            <a:off x="1023548" y="5350191"/>
            <a:ext cx="542038"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5AD91CE-1E3E-419F-9119-5C7FD286F2B2}"/>
              </a:ext>
            </a:extLst>
          </p:cNvPr>
          <p:cNvCxnSpPr>
            <a:cxnSpLocks/>
            <a:stCxn id="9" idx="2"/>
            <a:endCxn id="13" idx="0"/>
          </p:cNvCxnSpPr>
          <p:nvPr/>
        </p:nvCxnSpPr>
        <p:spPr>
          <a:xfrm flipH="1">
            <a:off x="1023548" y="4438407"/>
            <a:ext cx="725124" cy="4535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0C6F51-3AFE-4901-9B2C-2D7889247B42}"/>
              </a:ext>
            </a:extLst>
          </p:cNvPr>
          <p:cNvCxnSpPr>
            <a:cxnSpLocks/>
            <a:stCxn id="9" idx="2"/>
            <a:endCxn id="12" idx="0"/>
          </p:cNvCxnSpPr>
          <p:nvPr/>
        </p:nvCxnSpPr>
        <p:spPr>
          <a:xfrm>
            <a:off x="1748672" y="4438407"/>
            <a:ext cx="636006" cy="441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5F0902B-722B-42F6-A3F2-813C78957990}"/>
              </a:ext>
            </a:extLst>
          </p:cNvPr>
          <p:cNvCxnSpPr>
            <a:cxnSpLocks/>
            <a:stCxn id="7" idx="2"/>
            <a:endCxn id="9" idx="0"/>
          </p:cNvCxnSpPr>
          <p:nvPr/>
        </p:nvCxnSpPr>
        <p:spPr>
          <a:xfrm flipH="1">
            <a:off x="1748672" y="3466182"/>
            <a:ext cx="636005"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0ED67BF-0E13-42FD-A960-BE2529F3503A}"/>
              </a:ext>
            </a:extLst>
          </p:cNvPr>
          <p:cNvCxnSpPr>
            <a:cxnSpLocks/>
            <a:stCxn id="7" idx="2"/>
            <a:endCxn id="8" idx="0"/>
          </p:cNvCxnSpPr>
          <p:nvPr/>
        </p:nvCxnSpPr>
        <p:spPr>
          <a:xfrm>
            <a:off x="2384677" y="3466182"/>
            <a:ext cx="1621544"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E8562CAE-45F5-4E3A-B680-93D97F56816D}"/>
              </a:ext>
            </a:extLst>
          </p:cNvPr>
          <p:cNvCxnSpPr>
            <a:cxnSpLocks/>
            <a:stCxn id="6" idx="2"/>
            <a:endCxn id="10" idx="0"/>
          </p:cNvCxnSpPr>
          <p:nvPr/>
        </p:nvCxnSpPr>
        <p:spPr>
          <a:xfrm>
            <a:off x="7117716" y="3466182"/>
            <a:ext cx="923386" cy="515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68AB39F-FCC7-48F7-8270-48DEBD8DD93B}"/>
              </a:ext>
            </a:extLst>
          </p:cNvPr>
          <p:cNvCxnSpPr>
            <a:cxnSpLocks/>
            <a:stCxn id="6" idx="2"/>
            <a:endCxn id="11" idx="0"/>
          </p:cNvCxnSpPr>
          <p:nvPr/>
        </p:nvCxnSpPr>
        <p:spPr>
          <a:xfrm flipH="1">
            <a:off x="6040949" y="3466182"/>
            <a:ext cx="1076767"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F5C6A1C-F8A6-49E5-9A44-ADDFDF46D2F5}"/>
                  </a:ext>
                </a:extLst>
              </p:cNvPr>
              <p:cNvSpPr txBox="1"/>
              <p:nvPr/>
            </p:nvSpPr>
            <p:spPr>
              <a:xfrm>
                <a:off x="1949941"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8F5C6A1C-F8A6-49E5-9A44-ADDFDF46D2F5}"/>
                  </a:ext>
                </a:extLst>
              </p:cNvPr>
              <p:cNvSpPr txBox="1">
                <a:spLocks noRot="1" noChangeAspect="1" noMove="1" noResize="1" noEditPoints="1" noAdjustHandles="1" noChangeArrowheads="1" noChangeShapeType="1" noTextEdit="1"/>
              </p:cNvSpPr>
              <p:nvPr/>
            </p:nvSpPr>
            <p:spPr>
              <a:xfrm>
                <a:off x="1949941" y="2507705"/>
                <a:ext cx="869469"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CF3A6E6-4E13-49EF-BAA1-B730EE2E7475}"/>
                  </a:ext>
                </a:extLst>
              </p:cNvPr>
              <p:cNvSpPr txBox="1"/>
              <p:nvPr/>
            </p:nvSpPr>
            <p:spPr>
              <a:xfrm>
                <a:off x="10418" y="5389934"/>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2CF3A6E6-4E13-49EF-BAA1-B730EE2E7475}"/>
                  </a:ext>
                </a:extLst>
              </p:cNvPr>
              <p:cNvSpPr txBox="1">
                <a:spLocks noRot="1" noChangeAspect="1" noMove="1" noResize="1" noEditPoints="1" noAdjustHandles="1" noChangeArrowheads="1" noChangeShapeType="1" noTextEdit="1"/>
              </p:cNvSpPr>
              <p:nvPr/>
            </p:nvSpPr>
            <p:spPr>
              <a:xfrm>
                <a:off x="10418" y="5389934"/>
                <a:ext cx="809004"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5D6D83F-F14D-4D64-B52C-F7D889CE1F24}"/>
                  </a:ext>
                </a:extLst>
              </p:cNvPr>
              <p:cNvSpPr txBox="1"/>
              <p:nvPr/>
            </p:nvSpPr>
            <p:spPr>
              <a:xfrm>
                <a:off x="1338029" y="5394650"/>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48" name="テキスト ボックス 47">
                <a:extLst>
                  <a:ext uri="{FF2B5EF4-FFF2-40B4-BE49-F238E27FC236}">
                    <a16:creationId xmlns:a16="http://schemas.microsoft.com/office/drawing/2014/main" id="{45D6D83F-F14D-4D64-B52C-F7D889CE1F24}"/>
                  </a:ext>
                </a:extLst>
              </p:cNvPr>
              <p:cNvSpPr txBox="1">
                <a:spLocks noRot="1" noChangeAspect="1" noMove="1" noResize="1" noEditPoints="1" noAdjustHandles="1" noChangeArrowheads="1" noChangeShapeType="1" noTextEdit="1"/>
              </p:cNvSpPr>
              <p:nvPr/>
            </p:nvSpPr>
            <p:spPr>
              <a:xfrm>
                <a:off x="1338029" y="5394650"/>
                <a:ext cx="809004" cy="36933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FDF84D4-BFE2-49B6-BA72-938424920972}"/>
                  </a:ext>
                </a:extLst>
              </p:cNvPr>
              <p:cNvSpPr txBox="1"/>
              <p:nvPr/>
            </p:nvSpPr>
            <p:spPr>
              <a:xfrm>
                <a:off x="425098" y="4474471"/>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9" name="テキスト ボックス 48">
                <a:extLst>
                  <a:ext uri="{FF2B5EF4-FFF2-40B4-BE49-F238E27FC236}">
                    <a16:creationId xmlns:a16="http://schemas.microsoft.com/office/drawing/2014/main" id="{7FDF84D4-BFE2-49B6-BA72-938424920972}"/>
                  </a:ext>
                </a:extLst>
              </p:cNvPr>
              <p:cNvSpPr txBox="1">
                <a:spLocks noRot="1" noChangeAspect="1" noMove="1" noResize="1" noEditPoints="1" noAdjustHandles="1" noChangeArrowheads="1" noChangeShapeType="1" noTextEdit="1"/>
              </p:cNvSpPr>
              <p:nvPr/>
            </p:nvSpPr>
            <p:spPr>
              <a:xfrm>
                <a:off x="425098" y="4474471"/>
                <a:ext cx="826637" cy="369332"/>
              </a:xfrm>
              <a:prstGeom prst="rect">
                <a:avLst/>
              </a:prstGeom>
              <a:blipFill>
                <a:blip r:embed="rId17"/>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967D435-7623-4ADC-99FB-0E1D804C4CC2}"/>
                  </a:ext>
                </a:extLst>
              </p:cNvPr>
              <p:cNvSpPr txBox="1"/>
              <p:nvPr/>
            </p:nvSpPr>
            <p:spPr>
              <a:xfrm>
                <a:off x="2221582" y="4480508"/>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0" name="テキスト ボックス 49">
                <a:extLst>
                  <a:ext uri="{FF2B5EF4-FFF2-40B4-BE49-F238E27FC236}">
                    <a16:creationId xmlns:a16="http://schemas.microsoft.com/office/drawing/2014/main" id="{0967D435-7623-4ADC-99FB-0E1D804C4CC2}"/>
                  </a:ext>
                </a:extLst>
              </p:cNvPr>
              <p:cNvSpPr txBox="1">
                <a:spLocks noRot="1" noChangeAspect="1" noMove="1" noResize="1" noEditPoints="1" noAdjustHandles="1" noChangeArrowheads="1" noChangeShapeType="1" noTextEdit="1"/>
              </p:cNvSpPr>
              <p:nvPr/>
            </p:nvSpPr>
            <p:spPr>
              <a:xfrm>
                <a:off x="2221582" y="4480508"/>
                <a:ext cx="826637" cy="369332"/>
              </a:xfrm>
              <a:prstGeom prst="rect">
                <a:avLst/>
              </a:prstGeom>
              <a:blipFill>
                <a:blip r:embed="rId1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20687E35-46BC-4CF9-8468-1B6EECC55446}"/>
                  </a:ext>
                </a:extLst>
              </p:cNvPr>
              <p:cNvSpPr txBox="1"/>
              <p:nvPr/>
            </p:nvSpPr>
            <p:spPr>
              <a:xfrm>
                <a:off x="3473939" y="3529556"/>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20687E35-46BC-4CF9-8468-1B6EECC55446}"/>
                  </a:ext>
                </a:extLst>
              </p:cNvPr>
              <p:cNvSpPr txBox="1">
                <a:spLocks noRot="1" noChangeAspect="1" noMove="1" noResize="1" noEditPoints="1" noAdjustHandles="1" noChangeArrowheads="1" noChangeShapeType="1" noTextEdit="1"/>
              </p:cNvSpPr>
              <p:nvPr/>
            </p:nvSpPr>
            <p:spPr>
              <a:xfrm>
                <a:off x="3473939" y="3529556"/>
                <a:ext cx="823239" cy="369332"/>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3D179479-CD19-49E7-808A-4F0655F5F54C}"/>
                  </a:ext>
                </a:extLst>
              </p:cNvPr>
              <p:cNvSpPr txBox="1"/>
              <p:nvPr/>
            </p:nvSpPr>
            <p:spPr>
              <a:xfrm>
                <a:off x="5561767"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3D179479-CD19-49E7-808A-4F0655F5F54C}"/>
                  </a:ext>
                </a:extLst>
              </p:cNvPr>
              <p:cNvSpPr txBox="1">
                <a:spLocks noRot="1" noChangeAspect="1" noMove="1" noResize="1" noEditPoints="1" noAdjustHandles="1" noChangeArrowheads="1" noChangeShapeType="1" noTextEdit="1"/>
              </p:cNvSpPr>
              <p:nvPr/>
            </p:nvSpPr>
            <p:spPr>
              <a:xfrm>
                <a:off x="5561767" y="3533253"/>
                <a:ext cx="809004" cy="369332"/>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ABF3F8F-F1EF-4CCF-B61B-73D1133070BA}"/>
                  </a:ext>
                </a:extLst>
              </p:cNvPr>
              <p:cNvSpPr txBox="1"/>
              <p:nvPr/>
            </p:nvSpPr>
            <p:spPr>
              <a:xfrm>
                <a:off x="7829562"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3" name="テキスト ボックス 52">
                <a:extLst>
                  <a:ext uri="{FF2B5EF4-FFF2-40B4-BE49-F238E27FC236}">
                    <a16:creationId xmlns:a16="http://schemas.microsoft.com/office/drawing/2014/main" id="{AABF3F8F-F1EF-4CCF-B61B-73D1133070BA}"/>
                  </a:ext>
                </a:extLst>
              </p:cNvPr>
              <p:cNvSpPr txBox="1">
                <a:spLocks noRot="1" noChangeAspect="1" noMove="1" noResize="1" noEditPoints="1" noAdjustHandles="1" noChangeArrowheads="1" noChangeShapeType="1" noTextEdit="1"/>
              </p:cNvSpPr>
              <p:nvPr/>
            </p:nvSpPr>
            <p:spPr>
              <a:xfrm>
                <a:off x="7829562" y="3533253"/>
                <a:ext cx="80900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A5ECE1ED-8B02-44A2-985A-8F2E83E1E45C}"/>
                  </a:ext>
                </a:extLst>
              </p:cNvPr>
              <p:cNvSpPr txBox="1"/>
              <p:nvPr/>
            </p:nvSpPr>
            <p:spPr>
              <a:xfrm>
                <a:off x="1032358" y="3533595"/>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A5ECE1ED-8B02-44A2-985A-8F2E83E1E45C}"/>
                  </a:ext>
                </a:extLst>
              </p:cNvPr>
              <p:cNvSpPr txBox="1">
                <a:spLocks noRot="1" noChangeAspect="1" noMove="1" noResize="1" noEditPoints="1" noAdjustHandles="1" noChangeArrowheads="1" noChangeShapeType="1" noTextEdit="1"/>
              </p:cNvSpPr>
              <p:nvPr/>
            </p:nvSpPr>
            <p:spPr>
              <a:xfrm>
                <a:off x="1032358" y="3533595"/>
                <a:ext cx="823239" cy="369332"/>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CB44FF18-C8B6-41B2-8D42-FE6EC1683316}"/>
                  </a:ext>
                </a:extLst>
              </p:cNvPr>
              <p:cNvSpPr txBox="1"/>
              <p:nvPr/>
            </p:nvSpPr>
            <p:spPr>
              <a:xfrm>
                <a:off x="6569550"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5" name="テキスト ボックス 54">
                <a:extLst>
                  <a:ext uri="{FF2B5EF4-FFF2-40B4-BE49-F238E27FC236}">
                    <a16:creationId xmlns:a16="http://schemas.microsoft.com/office/drawing/2014/main" id="{CB44FF18-C8B6-41B2-8D42-FE6EC1683316}"/>
                  </a:ext>
                </a:extLst>
              </p:cNvPr>
              <p:cNvSpPr txBox="1">
                <a:spLocks noRot="1" noChangeAspect="1" noMove="1" noResize="1" noEditPoints="1" noAdjustHandles="1" noChangeArrowheads="1" noChangeShapeType="1" noTextEdit="1"/>
              </p:cNvSpPr>
              <p:nvPr/>
            </p:nvSpPr>
            <p:spPr>
              <a:xfrm>
                <a:off x="6569550" y="2507705"/>
                <a:ext cx="869469"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846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DB64-69A9-4285-A6D4-53534EBC16B1}"/>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5D0B424-7FF5-480D-86B8-886128B78091}"/>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a14:m>
                <a:r>
                  <a:rPr kumimoji="1" lang="ja-JP" altLang="en-US" dirty="0"/>
                  <a:t>のとき</a:t>
                </a:r>
              </a:p>
            </p:txBody>
          </p:sp>
        </mc:Choice>
        <mc:Fallback xmlns="">
          <p:sp>
            <p:nvSpPr>
              <p:cNvPr id="3" name="コンテンツ プレースホルダー 2">
                <a:extLst>
                  <a:ext uri="{FF2B5EF4-FFF2-40B4-BE49-F238E27FC236}">
                    <a16:creationId xmlns:a16="http://schemas.microsoft.com/office/drawing/2014/main" id="{95D0B424-7FF5-480D-86B8-886128B78091}"/>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21408881-EBCB-4F8A-9543-DB32C5EDA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148" y="1588809"/>
            <a:ext cx="5349704" cy="4328535"/>
          </a:xfrm>
          <a:prstGeom prst="rect">
            <a:avLst/>
          </a:prstGeom>
        </p:spPr>
      </p:pic>
      <p:cxnSp>
        <p:nvCxnSpPr>
          <p:cNvPr id="12" name="直線矢印コネクタ 11">
            <a:extLst>
              <a:ext uri="{FF2B5EF4-FFF2-40B4-BE49-F238E27FC236}">
                <a16:creationId xmlns:a16="http://schemas.microsoft.com/office/drawing/2014/main" id="{6EA5A88D-0B38-49D6-B67E-7E207EC310D0}"/>
              </a:ext>
            </a:extLst>
          </p:cNvPr>
          <p:cNvCxnSpPr>
            <a:cxnSpLocks/>
          </p:cNvCxnSpPr>
          <p:nvPr/>
        </p:nvCxnSpPr>
        <p:spPr>
          <a:xfrm flipH="1">
            <a:off x="3283974" y="2428568"/>
            <a:ext cx="1288026" cy="3539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767335D-5F6F-4F38-98BF-C603A845A4F2}"/>
              </a:ext>
            </a:extLst>
          </p:cNvPr>
          <p:cNvCxnSpPr>
            <a:cxnSpLocks/>
          </p:cNvCxnSpPr>
          <p:nvPr/>
        </p:nvCxnSpPr>
        <p:spPr>
          <a:xfrm>
            <a:off x="4572000" y="2428568"/>
            <a:ext cx="1573161" cy="44245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8CD2576-F590-4C39-A781-9A62D9010C57}"/>
              </a:ext>
            </a:extLst>
          </p:cNvPr>
          <p:cNvCxnSpPr>
            <a:cxnSpLocks/>
          </p:cNvCxnSpPr>
          <p:nvPr/>
        </p:nvCxnSpPr>
        <p:spPr>
          <a:xfrm flipH="1">
            <a:off x="2546555" y="3576095"/>
            <a:ext cx="737419" cy="37647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612BEBB-7C64-423B-972B-E06B41989906}"/>
              </a:ext>
            </a:extLst>
          </p:cNvPr>
          <p:cNvCxnSpPr>
            <a:cxnSpLocks/>
          </p:cNvCxnSpPr>
          <p:nvPr/>
        </p:nvCxnSpPr>
        <p:spPr>
          <a:xfrm flipH="1">
            <a:off x="2123768" y="4746134"/>
            <a:ext cx="781664" cy="30764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EE3F9FD-5A9F-4EE9-9CBC-4EE1104CA004}"/>
              </a:ext>
            </a:extLst>
          </p:cNvPr>
          <p:cNvCxnSpPr>
            <a:cxnSpLocks/>
          </p:cNvCxnSpPr>
          <p:nvPr/>
        </p:nvCxnSpPr>
        <p:spPr>
          <a:xfrm>
            <a:off x="2915264" y="4746135"/>
            <a:ext cx="506361" cy="30764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40FB10B6-F52D-4B1D-A73C-887BB6AB53DA}"/>
              </a:ext>
            </a:extLst>
          </p:cNvPr>
          <p:cNvCxnSpPr>
            <a:cxnSpLocks/>
          </p:cNvCxnSpPr>
          <p:nvPr/>
        </p:nvCxnSpPr>
        <p:spPr>
          <a:xfrm>
            <a:off x="3283974" y="3576095"/>
            <a:ext cx="1101213" cy="45325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904AF-A975-48EA-9B62-F2D20126F87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144A693-0787-4CAA-A4F3-41A15FD1EBAC}"/>
                  </a:ext>
                </a:extLst>
              </p:cNvPr>
              <p:cNvSpPr>
                <a:spLocks noGrp="1"/>
              </p:cNvSpPr>
              <p:nvPr>
                <p:ph sz="quarter" idx="1"/>
              </p:nvPr>
            </p:nvSpPr>
            <p:spPr/>
            <p:txBody>
              <a:bodyPr/>
              <a:lstStyle/>
              <a:p>
                <a14:m>
                  <m:oMath xmlns:m="http://schemas.openxmlformats.org/officeDocument/2006/math">
                    <m:r>
                      <a:rPr lang="en-US" altLang="ja-JP" i="1" smtClean="0">
                        <a:latin typeface="Cambria Math" panose="02040503050406030204" pitchFamily="18" charset="0"/>
                      </a:rPr>
                      <m:t>𝑤</m:t>
                    </m:r>
                    <m:r>
                      <a:rPr lang="en-US" altLang="ja-JP" i="1" smtClean="0">
                        <a:latin typeface="Cambria Math" panose="02040503050406030204" pitchFamily="18" charset="0"/>
                      </a:rPr>
                      <m:t>=1</m:t>
                    </m:r>
                  </m:oMath>
                </a14:m>
                <a:r>
                  <a:rPr lang="ja-JP" altLang="en-US" dirty="0"/>
                  <a:t>のとき</a:t>
                </a:r>
              </a:p>
              <a:p>
                <a:endParaRPr kumimoji="1" lang="en-US" altLang="ja-JP" dirty="0"/>
              </a:p>
              <a:p>
                <a:endParaRPr lang="en-US" altLang="ja-JP" dirty="0"/>
              </a:p>
              <a:p>
                <a:endParaRPr kumimoji="1" lang="en-US" altLang="ja-JP" dirty="0"/>
              </a:p>
              <a:p>
                <a:endParaRPr lang="en-US" altLang="ja-JP" dirty="0"/>
              </a:p>
              <a:p>
                <a:r>
                  <a:rPr lang="ja-JP" altLang="en-US" dirty="0"/>
                  <a:t>サイズが</a:t>
                </a:r>
                <a:r>
                  <a:rPr lang="en-US" altLang="ja-JP" dirty="0"/>
                  <a:t>1</a:t>
                </a:r>
                <a:r>
                  <a:rPr lang="ja-JP" altLang="en-US" dirty="0"/>
                  <a:t>の節があるノードでは、必ず次の分岐でその節の中の変数を使っている</a:t>
                </a:r>
                <a:endParaRPr lang="en-US" altLang="ja-JP" dirty="0"/>
              </a:p>
            </p:txBody>
          </p:sp>
        </mc:Choice>
        <mc:Fallback xmlns="">
          <p:sp>
            <p:nvSpPr>
              <p:cNvPr id="3" name="コンテンツ プレースホルダー 2">
                <a:extLst>
                  <a:ext uri="{FF2B5EF4-FFF2-40B4-BE49-F238E27FC236}">
                    <a16:creationId xmlns:a16="http://schemas.microsoft.com/office/drawing/2014/main" id="{A144A693-0787-4CAA-A4F3-41A15FD1EBAC}"/>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DC6A6F5F-F370-4A70-BDEF-5E8534535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060" y="1671878"/>
            <a:ext cx="4381880" cy="2255715"/>
          </a:xfrm>
          <a:prstGeom prst="rect">
            <a:avLst/>
          </a:prstGeom>
        </p:spPr>
      </p:pic>
      <p:cxnSp>
        <p:nvCxnSpPr>
          <p:cNvPr id="7" name="直線矢印コネクタ 6">
            <a:extLst>
              <a:ext uri="{FF2B5EF4-FFF2-40B4-BE49-F238E27FC236}">
                <a16:creationId xmlns:a16="http://schemas.microsoft.com/office/drawing/2014/main" id="{5103CD65-8DDD-47C5-ADB2-2042C5F59F95}"/>
              </a:ext>
            </a:extLst>
          </p:cNvPr>
          <p:cNvCxnSpPr>
            <a:cxnSpLocks/>
          </p:cNvCxnSpPr>
          <p:nvPr/>
        </p:nvCxnSpPr>
        <p:spPr>
          <a:xfrm flipH="1">
            <a:off x="3254477" y="2497394"/>
            <a:ext cx="170098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3606925-7D66-4D37-B4E0-60E1378C8F1B}"/>
              </a:ext>
            </a:extLst>
          </p:cNvPr>
          <p:cNvCxnSpPr>
            <a:cxnSpLocks/>
          </p:cNvCxnSpPr>
          <p:nvPr/>
        </p:nvCxnSpPr>
        <p:spPr>
          <a:xfrm>
            <a:off x="4955458" y="2497394"/>
            <a:ext cx="44654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68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2CA348-522C-4DDE-9FEC-684A16063503}"/>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1BBF5E0-B32F-4870-809B-0CADBFD86DCC}"/>
                  </a:ext>
                </a:extLst>
              </p:cNvPr>
              <p:cNvSpPr>
                <a:spLocks noGrp="1"/>
              </p:cNvSpPr>
              <p:nvPr>
                <p:ph sz="quarter" idx="1"/>
              </p:nvPr>
            </p:nvSpPr>
            <p:spPr/>
            <p:txBody>
              <a:bodyPr/>
              <a:lstStyle/>
              <a:p>
                <a:r>
                  <a:rPr kumimoji="1" lang="en-US" altLang="ja-JP" dirty="0"/>
                  <a:t>Backtracking</a:t>
                </a:r>
                <a:r>
                  <a:rPr kumimoji="1" lang="ja-JP" altLang="en-US" dirty="0"/>
                  <a:t>の実装</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0</m:t>
                        </m:r>
                      </m:sub>
                    </m:sSub>
                  </m:oMath>
                </a14:m>
                <a:r>
                  <a:rPr kumimoji="1" lang="ja-JP" altLang="en-US" dirty="0"/>
                  <a:t>は大本の解きたい問題</a:t>
                </a:r>
                <a:r>
                  <a:rPr lang="ja-JP" altLang="en-US" dirty="0"/>
                  <a:t>、それ以外の</a:t>
                </a:r>
                <a14:m>
                  <m:oMath xmlns:m="http://schemas.openxmlformats.org/officeDocument/2006/math">
                    <m:r>
                      <a:rPr lang="en-US" altLang="ja-JP" b="0" i="1" smtClean="0">
                        <a:latin typeface="Cambria Math" panose="02040503050406030204" pitchFamily="18" charset="0"/>
                      </a:rPr>
                      <m:t>𝑃</m:t>
                    </m:r>
                  </m:oMath>
                </a14:m>
                <a:r>
                  <a:rPr kumimoji="1" lang="ja-JP" altLang="en-US" dirty="0"/>
                  <a:t>は</a:t>
                </a:r>
                <a:r>
                  <a:rPr kumimoji="1" lang="en-US" altLang="ja-JP" dirty="0"/>
                  <a:t>subproblem</a:t>
                </a:r>
              </a:p>
              <a:p>
                <a14:m>
                  <m:oMath xmlns:m="http://schemas.openxmlformats.org/officeDocument/2006/math">
                    <m:r>
                      <a:rPr kumimoji="1" lang="en-US" altLang="ja-JP" b="0" i="1" smtClean="0">
                        <a:latin typeface="Cambria Math" panose="02040503050406030204" pitchFamily="18" charset="0"/>
                      </a:rPr>
                      <m:t>𝑡𝑒𝑠𝑡</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a14:m>
                <a:r>
                  <a:rPr kumimoji="1" lang="ja-JP" altLang="en-US" dirty="0"/>
                  <a:t>は</a:t>
                </a:r>
                <a14:m>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𝑃</m:t>
                        </m:r>
                      </m:e>
                      <m:sub>
                        <m:r>
                          <a:rPr kumimoji="1" lang="en-US" altLang="ja-JP" b="0" i="1" dirty="0" smtClean="0">
                            <a:latin typeface="Cambria Math" panose="02040503050406030204" pitchFamily="18" charset="0"/>
                          </a:rPr>
                          <m:t>𝑖</m:t>
                        </m:r>
                      </m:sub>
                    </m:sSub>
                  </m:oMath>
                </a14:m>
                <a:r>
                  <a:rPr kumimoji="1" lang="ja-JP" altLang="en-US" dirty="0"/>
                  <a:t>という</a:t>
                </a:r>
                <a:r>
                  <a:rPr kumimoji="1" lang="en-US" altLang="ja-JP" dirty="0"/>
                  <a:t>subproblem</a:t>
                </a:r>
                <a:r>
                  <a:rPr kumimoji="1" lang="ja-JP" altLang="en-US" dirty="0"/>
                  <a:t>が問題の条件を満たしているかどうか、または未確定かの</a:t>
                </a:r>
                <a:r>
                  <a:rPr kumimoji="1" lang="en-US" altLang="ja-JP" dirty="0"/>
                  <a:t>3</a:t>
                </a:r>
                <a:r>
                  <a:rPr kumimoji="1" lang="ja-JP" altLang="en-US" dirty="0"/>
                  <a:t>種類のうちどれかを出力</a:t>
                </a:r>
                <a:endParaRPr kumimoji="1" lang="en-US" altLang="ja-JP" dirty="0"/>
              </a:p>
              <a:p>
                <a:r>
                  <a:rPr lang="ja-JP" altLang="en-US" dirty="0"/>
                  <a:t>例えば</a:t>
                </a:r>
                <a:r>
                  <a:rPr lang="ja-JP" altLang="en-US" dirty="0" err="1"/>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1BBF5E0-B32F-4870-809B-0CADBFD86DC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555" b="-7657"/>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3625D20-5570-4B4D-8485-698DBE99E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5" y="1724645"/>
            <a:ext cx="7028210" cy="2602464"/>
          </a:xfrm>
          <a:prstGeom prst="rect">
            <a:avLst/>
          </a:prstGeom>
        </p:spPr>
      </p:pic>
    </p:spTree>
    <p:extLst>
      <p:ext uri="{BB962C8B-B14F-4D97-AF65-F5344CB8AC3E}">
        <p14:creationId xmlns:p14="http://schemas.microsoft.com/office/powerpoint/2010/main" val="3237190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9DF44-C276-41CE-B715-519C0073A29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1BD8B2D-7C6A-46AA-AC24-14128B42D193}"/>
                  </a:ext>
                </a:extLst>
              </p:cNvPr>
              <p:cNvSpPr>
                <a:spLocks noGrp="1"/>
              </p:cNvSpPr>
              <p:nvPr>
                <p:ph sz="quarter" idx="1"/>
              </p:nvPr>
            </p:nvSpPr>
            <p:spPr/>
            <p:txBody>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lang="ja-JP" altLang="en-US" i="1">
                        <a:latin typeface="Cambria Math" panose="02040503050406030204" pitchFamily="18" charset="0"/>
                      </a:rPr>
                      <m:t>が</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kumimoji="1" lang="ja-JP" altLang="en-US" dirty="0"/>
                  <a:t>は未確定</a:t>
                </a:r>
                <a:r>
                  <a:rPr lang="en-US" altLang="ja-JP" dirty="0"/>
                  <a:t>(Uncertainty)</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は条件を満たしていない</a:t>
                </a:r>
                <a:r>
                  <a:rPr lang="en-US" altLang="ja-JP" dirty="0"/>
                  <a:t>(failure)</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ja-JP" altLang="en-US" i="1" smtClean="0">
                        <a:latin typeface="Cambria Math" panose="02040503050406030204" pitchFamily="18" charset="0"/>
                      </a:rPr>
                      <m:t>𝜙</m:t>
                    </m:r>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は条件を満たしている</a:t>
                </a:r>
                <a:r>
                  <a:rPr lang="en-US" altLang="ja-JP" dirty="0"/>
                  <a:t>(success)</a:t>
                </a:r>
                <a:r>
                  <a:rPr lang="ja-JP" altLang="en-US" dirty="0"/>
                  <a:t>と返す</a:t>
                </a:r>
                <a:endParaRPr lang="en-US" altLang="ja-JP" dirty="0"/>
              </a:p>
              <a:p>
                <a:r>
                  <a:rPr kumimoji="1" lang="en-US" altLang="ja-JP" dirty="0"/>
                  <a:t>SAT</a:t>
                </a:r>
                <a:r>
                  <a:rPr kumimoji="1" lang="ja-JP" altLang="en-US" dirty="0"/>
                  <a:t>の場合は、</a:t>
                </a:r>
                <a:endParaRPr lang="en-US" altLang="ja-JP" dirty="0"/>
              </a:p>
              <a:p>
                <a:pPr lvl="1"/>
                <a:r>
                  <a:rPr kumimoji="1" lang="en-US" altLang="ja-JP" dirty="0"/>
                  <a:t>subproblem</a:t>
                </a:r>
                <a:r>
                  <a:rPr kumimoji="1" lang="ja-JP" altLang="en-US" dirty="0"/>
                  <a:t>に空の節があれば</a:t>
                </a:r>
                <a:r>
                  <a:rPr kumimoji="1" lang="en-US" altLang="ja-JP" dirty="0"/>
                  <a:t>failure</a:t>
                </a:r>
              </a:p>
              <a:p>
                <a:pPr lvl="1"/>
                <a:r>
                  <a:rPr kumimoji="1" lang="en-US" altLang="ja-JP" dirty="0"/>
                  <a:t>subproblem</a:t>
                </a:r>
                <a:r>
                  <a:rPr kumimoji="1" lang="ja-JP" altLang="en-US" dirty="0"/>
                  <a:t>にそもそも節がなければ</a:t>
                </a:r>
                <a:r>
                  <a:rPr kumimoji="1" lang="en-US" altLang="ja-JP" dirty="0"/>
                  <a:t>success</a:t>
                </a:r>
              </a:p>
              <a:p>
                <a:pPr lvl="1"/>
                <a:r>
                  <a:rPr kumimoji="1" lang="ja-JP" altLang="en-US" dirty="0"/>
                  <a:t>それ以外のときは</a:t>
                </a:r>
                <a:r>
                  <a:rPr lang="en-US" altLang="ja-JP" dirty="0"/>
                  <a:t>uncertainty</a:t>
                </a: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1BD8B2D-7C6A-46AA-AC24-14128B42D193}"/>
                  </a:ext>
                </a:extLst>
              </p:cNvPr>
              <p:cNvSpPr>
                <a:spLocks noGrp="1" noRot="1" noChangeAspect="1" noMove="1" noResize="1" noEditPoints="1" noAdjustHandles="1" noChangeArrowheads="1" noChangeShapeType="1" noTextEdit="1"/>
              </p:cNvSpPr>
              <p:nvPr>
                <p:ph sz="quarter" idx="1"/>
              </p:nvPr>
            </p:nvSpPr>
            <p:spPr>
              <a:blipFill>
                <a:blip r:embed="rId2"/>
                <a:stretch>
                  <a:fillRect l="-139" t="-580" b="-15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4266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t>Intelligent exhaustive search</a:t>
            </a:r>
          </a:p>
          <a:p>
            <a:r>
              <a:rPr lang="en-US" altLang="ja-JP" dirty="0"/>
              <a:t>Approximation algorithms</a:t>
            </a:r>
          </a:p>
          <a:p>
            <a:r>
              <a:rPr kumimoji="1" lang="en-US" altLang="ja-JP" dirty="0"/>
              <a:t>Local search heuristics</a:t>
            </a:r>
            <a:endParaRPr kumimoji="1" lang="ja-JP" altLang="en-US" dirty="0"/>
          </a:p>
        </p:txBody>
      </p:sp>
    </p:spTree>
    <p:extLst>
      <p:ext uri="{BB962C8B-B14F-4D97-AF65-F5344CB8AC3E}">
        <p14:creationId xmlns:p14="http://schemas.microsoft.com/office/powerpoint/2010/main" val="131156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4637F-439F-4849-ABA4-8B9081B8DA4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8CC7CED4-E517-4B85-9638-228913CACBC8}"/>
                  </a:ext>
                </a:extLst>
              </p:cNvPr>
              <p:cNvSpPr>
                <a:spLocks noGrp="1"/>
              </p:cNvSpPr>
              <p:nvPr>
                <p:ph sz="quarter" idx="1"/>
              </p:nvPr>
            </p:nvSpPr>
            <p:spPr/>
            <p:txBody>
              <a:bodyPr/>
              <a:lstStyle/>
              <a:p>
                <a:endParaRPr kumimoji="1" lang="en-US" altLang="ja-JP" dirty="0"/>
              </a:p>
              <a:p>
                <a:endParaRPr lang="en-US" altLang="ja-JP" dirty="0"/>
              </a:p>
              <a:p>
                <a:endParaRPr kumimoji="1" lang="en-US" altLang="ja-JP" dirty="0"/>
              </a:p>
              <a:p>
                <a:endParaRPr lang="en-US" altLang="ja-JP" dirty="0"/>
              </a:p>
              <a:p>
                <a:r>
                  <a:rPr kumimoji="1" lang="en-US" altLang="ja-JP" dirty="0"/>
                  <a:t>choose</a:t>
                </a:r>
                <a:r>
                  <a:rPr kumimoji="1" lang="ja-JP" altLang="en-US" dirty="0"/>
                  <a:t>は</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の中に入っている</a:t>
                </a:r>
                <a:r>
                  <a:rPr kumimoji="1" lang="en-US" altLang="ja-JP" dirty="0"/>
                  <a:t>subproblem</a:t>
                </a:r>
                <a:r>
                  <a:rPr kumimoji="1" lang="ja-JP" altLang="en-US" dirty="0"/>
                  <a:t>を一つ選ぶ</a:t>
                </a:r>
                <a:endParaRPr lang="en-US" altLang="ja-JP" dirty="0"/>
              </a:p>
              <a:p>
                <a:r>
                  <a:rPr lang="en-US" altLang="ja-JP" dirty="0"/>
                  <a:t>expand</a:t>
                </a:r>
                <a:r>
                  <a:rPr lang="ja-JP" altLang="en-US" dirty="0"/>
                  <a:t>は</a:t>
                </a:r>
                <a14:m>
                  <m:oMath xmlns:m="http://schemas.openxmlformats.org/officeDocument/2006/math">
                    <m:r>
                      <a:rPr lang="en-US" altLang="ja-JP" b="0" i="1" smtClean="0">
                        <a:latin typeface="Cambria Math" panose="02040503050406030204" pitchFamily="18" charset="0"/>
                      </a:rPr>
                      <m:t>𝑃</m:t>
                    </m:r>
                    <m:r>
                      <a:rPr lang="ja-JP" altLang="en-US" i="1">
                        <a:latin typeface="Cambria Math" panose="02040503050406030204" pitchFamily="18" charset="0"/>
                      </a:rPr>
                      <m:t>にある</m:t>
                    </m:r>
                  </m:oMath>
                </a14:m>
                <a:r>
                  <a:rPr lang="ja-JP" altLang="en-US" dirty="0"/>
                  <a:t>変数を一つ決めて</a:t>
                </a:r>
                <a:r>
                  <a:rPr lang="en-US" altLang="ja-JP" dirty="0"/>
                  <a:t>0</a:t>
                </a:r>
                <a:r>
                  <a:rPr lang="ja-JP" altLang="en-US" dirty="0"/>
                  <a:t>か</a:t>
                </a:r>
                <a:r>
                  <a:rPr lang="en-US" altLang="ja-JP" dirty="0"/>
                  <a:t>1</a:t>
                </a:r>
                <a:r>
                  <a:rPr lang="ja-JP" altLang="en-US" dirty="0"/>
                  <a:t>を代入することで、新たな</a:t>
                </a:r>
                <a:r>
                  <a:rPr lang="en-US" altLang="ja-JP" dirty="0"/>
                  <a:t>subproblem</a:t>
                </a:r>
                <a:r>
                  <a:rPr lang="ja-JP" altLang="en-US" dirty="0"/>
                  <a:t>をつくる</a:t>
                </a:r>
                <a:endParaRPr lang="en-US" altLang="ja-JP" dirty="0"/>
              </a:p>
              <a:p>
                <a:r>
                  <a:rPr kumimoji="1" lang="ja-JP" altLang="en-US" dirty="0"/>
                  <a:t>ただし、</a:t>
                </a:r>
                <a:r>
                  <a:rPr kumimoji="1" lang="en-US" altLang="ja-JP" dirty="0"/>
                  <a:t>2SAT</a:t>
                </a:r>
                <a:r>
                  <a:rPr kumimoji="1" lang="ja-JP" altLang="en-US" dirty="0"/>
                  <a:t>の時は</a:t>
                </a:r>
                <a:r>
                  <a:rPr lang="en-US" altLang="ja-JP" dirty="0"/>
                  <a:t>backtracking</a:t>
                </a:r>
                <a:r>
                  <a:rPr lang="ja-JP" altLang="en-US" dirty="0"/>
                  <a:t>を使わずに、多項式時間で解くことができる</a:t>
                </a:r>
                <a:r>
                  <a:rPr lang="en-US" altLang="ja-JP" dirty="0"/>
                  <a:t>(</a:t>
                </a:r>
                <a:r>
                  <a:rPr lang="ja-JP" altLang="en-US" dirty="0"/>
                  <a:t>強連結成分分解をして</a:t>
                </a:r>
                <a:r>
                  <a:rPr lang="ja-JP" altLang="en-US" dirty="0" err="1"/>
                  <a:t>、、、</a:t>
                </a:r>
                <a:r>
                  <a:rPr lang="en-US" altLang="ja-JP" dirty="0"/>
                  <a:t>)</a:t>
                </a: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8CC7CED4-E517-4B85-9638-228913CACBC8}"/>
                  </a:ext>
                </a:extLst>
              </p:cNvPr>
              <p:cNvSpPr>
                <a:spLocks noGrp="1" noRot="1" noChangeAspect="1" noMove="1" noResize="1" noEditPoints="1" noAdjustHandles="1" noChangeArrowheads="1" noChangeShapeType="1" noTextEdit="1"/>
              </p:cNvSpPr>
              <p:nvPr>
                <p:ph sz="quarter" idx="1"/>
              </p:nvPr>
            </p:nvSpPr>
            <p:spPr>
              <a:blipFill>
                <a:blip r:embed="rId2"/>
                <a:stretch>
                  <a:fillRect l="-139" r="-4508" b="-18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B2D44598-71E2-4197-A1BC-F3303F7BB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82" y="1124744"/>
            <a:ext cx="6873836" cy="2545301"/>
          </a:xfrm>
          <a:prstGeom prst="rect">
            <a:avLst/>
          </a:prstGeom>
        </p:spPr>
      </p:pic>
    </p:spTree>
    <p:extLst>
      <p:ext uri="{BB962C8B-B14F-4D97-AF65-F5344CB8AC3E}">
        <p14:creationId xmlns:p14="http://schemas.microsoft.com/office/powerpoint/2010/main" val="380098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315F5-7622-4A6B-B743-9D86E7314C37}"/>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8ADC9EF2-5027-4A51-993A-A76286079FEC}"/>
              </a:ext>
            </a:extLst>
          </p:cNvPr>
          <p:cNvSpPr>
            <a:spLocks noGrp="1"/>
          </p:cNvSpPr>
          <p:nvPr>
            <p:ph sz="quarter" idx="1"/>
          </p:nvPr>
        </p:nvSpPr>
        <p:spPr/>
        <p:txBody>
          <a:bodyPr/>
          <a:lstStyle/>
          <a:p>
            <a:r>
              <a:rPr kumimoji="1" lang="en-US" altLang="ja-JP" dirty="0"/>
              <a:t>Backtracking</a:t>
            </a:r>
            <a:r>
              <a:rPr lang="ja-JP" altLang="en-US" dirty="0"/>
              <a:t>と同じ要領で、</a:t>
            </a:r>
            <a:r>
              <a:rPr kumimoji="1" lang="ja-JP" altLang="en-US" dirty="0"/>
              <a:t>最適化問題が解ける</a:t>
            </a:r>
            <a:endParaRPr kumimoji="1" lang="en-US" altLang="ja-JP" dirty="0"/>
          </a:p>
          <a:p>
            <a:r>
              <a:rPr kumimoji="1" lang="ja-JP" altLang="en-US" dirty="0"/>
              <a:t>具体的には最小化問題を解いてみる</a:t>
            </a:r>
            <a:br>
              <a:rPr kumimoji="1" lang="en-US" altLang="ja-JP" dirty="0"/>
            </a:br>
            <a:r>
              <a:rPr kumimoji="1" lang="en-US" altLang="ja-JP" dirty="0"/>
              <a:t>(</a:t>
            </a:r>
            <a:r>
              <a:rPr kumimoji="1" lang="ja-JP" altLang="en-US" dirty="0"/>
              <a:t>最大化問題でも同じことをするだけ</a:t>
            </a:r>
            <a:r>
              <a:rPr kumimoji="1" lang="en-US" altLang="ja-JP" dirty="0"/>
              <a:t>)</a:t>
            </a:r>
          </a:p>
          <a:p>
            <a:r>
              <a:rPr kumimoji="1" lang="ja-JP" altLang="en-US" dirty="0"/>
              <a:t>探索空間を削除したいので、「ある</a:t>
            </a:r>
            <a:r>
              <a:rPr lang="en-US" altLang="ja-JP" dirty="0"/>
              <a:t>subproblem</a:t>
            </a:r>
            <a:r>
              <a:rPr lang="ja-JP" altLang="en-US" dirty="0"/>
              <a:t>が絶対に</a:t>
            </a:r>
            <a:br>
              <a:rPr lang="en-US" altLang="ja-JP" dirty="0"/>
            </a:br>
            <a:r>
              <a:rPr lang="ja-JP" altLang="en-US" dirty="0"/>
              <a:t>解に含まれない」</a:t>
            </a:r>
            <a:r>
              <a:rPr lang="ja-JP" altLang="en-US" dirty="0" err="1"/>
              <a:t>かを</a:t>
            </a:r>
            <a:r>
              <a:rPr lang="ja-JP" altLang="en-US" dirty="0"/>
              <a:t>分かる必要がある</a:t>
            </a:r>
            <a:endParaRPr lang="en-US" altLang="ja-JP" dirty="0"/>
          </a:p>
          <a:p>
            <a:r>
              <a:rPr lang="ja-JP" altLang="en-US" dirty="0"/>
              <a:t>既に分かっている暫定的な解のコストよりも、今調べている</a:t>
            </a:r>
            <a:r>
              <a:rPr lang="en-US" altLang="ja-JP" dirty="0"/>
              <a:t>subproblem</a:t>
            </a:r>
            <a:r>
              <a:rPr lang="ja-JP" altLang="en-US" dirty="0"/>
              <a:t>のコストのほうが大きければ削除できる</a:t>
            </a:r>
            <a:endParaRPr lang="en-US" altLang="ja-JP" dirty="0"/>
          </a:p>
          <a:p>
            <a:r>
              <a:rPr kumimoji="1" lang="ja-JP" altLang="en-US" dirty="0"/>
              <a:t>しかし、</a:t>
            </a:r>
            <a:r>
              <a:rPr kumimoji="1" lang="en-US" altLang="ja-JP" dirty="0"/>
              <a:t>subproblem</a:t>
            </a:r>
            <a:r>
              <a:rPr kumimoji="1" lang="ja-JP" altLang="en-US" dirty="0"/>
              <a:t>の正確なコストを効率的、</a:t>
            </a:r>
            <a:br>
              <a:rPr kumimoji="1" lang="en-US" altLang="ja-JP" dirty="0"/>
            </a:br>
            <a:r>
              <a:rPr kumimoji="1" lang="ja-JP" altLang="en-US" dirty="0"/>
              <a:t>または高速に計算する</a:t>
            </a:r>
            <a:r>
              <a:rPr lang="ja-JP" altLang="en-US" dirty="0"/>
              <a:t>方法はわからない</a:t>
            </a:r>
            <a:endParaRPr lang="en-US" altLang="ja-JP" dirty="0"/>
          </a:p>
          <a:p>
            <a:r>
              <a:rPr kumimoji="1" lang="ja-JP" altLang="en-US" dirty="0"/>
              <a:t>その代わりに、下界というものを用いる</a:t>
            </a:r>
          </a:p>
        </p:txBody>
      </p:sp>
    </p:spTree>
    <p:extLst>
      <p:ext uri="{BB962C8B-B14F-4D97-AF65-F5344CB8AC3E}">
        <p14:creationId xmlns:p14="http://schemas.microsoft.com/office/powerpoint/2010/main" val="170709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5689F-8E16-45C1-BCDB-0F3F59859F9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7EE6366-34CD-45A2-9825-1F4C121EC9FF}"/>
              </a:ext>
            </a:extLst>
          </p:cNvPr>
          <p:cNvSpPr>
            <a:spLocks noGrp="1"/>
          </p:cNvSpPr>
          <p:nvPr>
            <p:ph sz="quarter" idx="1"/>
          </p:nvPr>
        </p:nvSpPr>
        <p:spPr/>
        <p:txBody>
          <a:bodyPr/>
          <a:lstStyle/>
          <a:p>
            <a:r>
              <a:rPr kumimoji="1" lang="ja-JP" altLang="en-US" dirty="0"/>
              <a:t>下界とは</a:t>
            </a:r>
            <a:endParaRPr kumimoji="1" lang="en-US" altLang="ja-JP" dirty="0"/>
          </a:p>
          <a:p>
            <a:pPr lvl="1"/>
            <a:r>
              <a:rPr lang="ja-JP" altLang="en-US" dirty="0"/>
              <a:t>それより小さい元が、着目する集合の元には無いとき、それをこの集合の</a:t>
            </a:r>
            <a:r>
              <a:rPr lang="en-US" altLang="ja-JP" dirty="0"/>
              <a:t>(</a:t>
            </a:r>
            <a:r>
              <a:rPr lang="ja-JP" altLang="en-US" dirty="0"/>
              <a:t>一つの</a:t>
            </a:r>
            <a:r>
              <a:rPr lang="en-US" altLang="ja-JP" dirty="0"/>
              <a:t>)</a:t>
            </a:r>
            <a:r>
              <a:rPr lang="ja-JP" altLang="en-US" dirty="0"/>
              <a:t>下界と言う</a:t>
            </a:r>
            <a:endParaRPr lang="en-US" altLang="ja-JP" dirty="0"/>
          </a:p>
          <a:p>
            <a:r>
              <a:rPr lang="ja-JP" altLang="en-US" dirty="0"/>
              <a:t>下界を用いて以下のような実装をすれば、</a:t>
            </a:r>
            <a:br>
              <a:rPr lang="en-US" altLang="ja-JP" dirty="0"/>
            </a:br>
            <a:r>
              <a:rPr lang="ja-JP" altLang="en-US" dirty="0"/>
              <a:t>最小化問題が解ける</a:t>
            </a:r>
            <a:endParaRPr kumimoji="1" lang="ja-JP" altLang="en-US" dirty="0"/>
          </a:p>
        </p:txBody>
      </p:sp>
      <p:pic>
        <p:nvPicPr>
          <p:cNvPr id="5" name="図 4">
            <a:extLst>
              <a:ext uri="{FF2B5EF4-FFF2-40B4-BE49-F238E27FC236}">
                <a16:creationId xmlns:a16="http://schemas.microsoft.com/office/drawing/2014/main" id="{A6E80601-82D4-4D82-BFB5-0EB484CAB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74" y="3576464"/>
            <a:ext cx="7757652" cy="2532457"/>
          </a:xfrm>
          <a:prstGeom prst="rect">
            <a:avLst/>
          </a:prstGeom>
        </p:spPr>
      </p:pic>
    </p:spTree>
    <p:extLst>
      <p:ext uri="{BB962C8B-B14F-4D97-AF65-F5344CB8AC3E}">
        <p14:creationId xmlns:p14="http://schemas.microsoft.com/office/powerpoint/2010/main" val="41070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7D75-92F1-4513-8748-7D13CAFAFBA5}"/>
              </a:ext>
            </a:extLst>
          </p:cNvPr>
          <p:cNvSpPr>
            <a:spLocks noGrp="1"/>
          </p:cNvSpPr>
          <p:nvPr>
            <p:ph type="title"/>
          </p:nvPr>
        </p:nvSpPr>
        <p:spPr/>
        <p:txBody>
          <a:bodyPr/>
          <a:lstStyle/>
          <a:p>
            <a:r>
              <a:rPr kumimoji="1" lang="en-US" altLang="ja-JP"/>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DF32A6-A808-49ED-92E5-591B934F1B88}"/>
                  </a:ext>
                </a:extLst>
              </p:cNvPr>
              <p:cNvSpPr>
                <a:spLocks noGrp="1"/>
              </p:cNvSpPr>
              <p:nvPr>
                <p:ph sz="quarter" idx="1"/>
              </p:nvPr>
            </p:nvSpPr>
            <p:spPr/>
            <p:txBody>
              <a:bodyPr/>
              <a:lstStyle/>
              <a:p>
                <a:r>
                  <a:rPr kumimoji="1" lang="en-US" altLang="ja-JP" dirty="0"/>
                  <a:t>Branch-and-bound</a:t>
                </a:r>
                <a:r>
                  <a:rPr kumimoji="1" lang="ja-JP" altLang="en-US" dirty="0"/>
                  <a:t>を用</a:t>
                </a:r>
                <a:r>
                  <a:rPr lang="ja-JP" altLang="en-US" dirty="0"/>
                  <a:t>いて</a:t>
                </a:r>
                <a:br>
                  <a:rPr lang="en-US" altLang="ja-JP" dirty="0"/>
                </a:b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e>
                    </m:d>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𝑑</m:t>
                        </m:r>
                      </m:e>
                      <m:sub>
                        <m:r>
                          <a:rPr lang="en-US" altLang="ja-JP" b="0" i="1" smtClean="0">
                            <a:latin typeface="Cambria Math" panose="02040503050406030204" pitchFamily="18" charset="0"/>
                          </a:rPr>
                          <m:t>𝑒</m:t>
                        </m:r>
                      </m:sub>
                    </m:sSub>
                    <m:r>
                      <a:rPr lang="en-US" altLang="ja-JP" b="0" i="1" smtClean="0">
                        <a:latin typeface="Cambria Math" panose="02040503050406030204" pitchFamily="18" charset="0"/>
                        <a:ea typeface="Cambria Math" panose="02040503050406030204" pitchFamily="18" charset="0"/>
                      </a:rPr>
                      <m:t>&gt;0</m:t>
                    </m:r>
                  </m:oMath>
                </a14:m>
                <a:r>
                  <a:rPr kumimoji="1" lang="ja-JP" altLang="en-US" dirty="0"/>
                  <a:t>の巡回セールスマン問題</a:t>
                </a:r>
                <a:r>
                  <a:rPr kumimoji="1" lang="en-US" altLang="ja-JP" dirty="0"/>
                  <a:t>(TSP)</a:t>
                </a:r>
                <a:r>
                  <a:rPr kumimoji="1" lang="ja-JP" altLang="en-US" dirty="0"/>
                  <a:t>を解く</a:t>
                </a:r>
                <a:endParaRPr kumimoji="1" lang="en-US" altLang="ja-JP" dirty="0"/>
              </a:p>
              <a:p>
                <a:r>
                  <a:rPr lang="ja-JP" altLang="en-US" dirty="0"/>
                  <a:t>準備</a:t>
                </a:r>
                <a:endParaRPr lang="en-US" altLang="ja-JP" dirty="0"/>
              </a:p>
              <a:p>
                <a:pPr lvl="1"/>
                <a:r>
                  <a:rPr lang="ja-JP" altLang="en-US" dirty="0"/>
                  <a:t>部分的な解は</a:t>
                </a:r>
                <a14:m>
                  <m:oMath xmlns:m="http://schemas.openxmlformats.org/officeDocument/2006/math">
                    <m:r>
                      <a:rPr lang="en-US" altLang="ja-JP" b="0" i="1" smtClean="0">
                        <a:latin typeface="Cambria Math" panose="02040503050406030204" pitchFamily="18" charset="0"/>
                      </a:rPr>
                      <m:t>𝑎</m:t>
                    </m:r>
                  </m:oMath>
                </a14:m>
                <a:r>
                  <a:rPr lang="ja-JP" altLang="en-US" dirty="0"/>
                  <a:t>から</a:t>
                </a:r>
                <a14:m>
                  <m:oMath xmlns:m="http://schemas.openxmlformats.org/officeDocument/2006/math">
                    <m:r>
                      <a:rPr lang="en-US" altLang="ja-JP" b="0" i="1" dirty="0" smtClean="0">
                        <a:latin typeface="Cambria Math" panose="02040503050406030204" pitchFamily="18" charset="0"/>
                      </a:rPr>
                      <m:t>𝑏</m:t>
                    </m:r>
                  </m:oMath>
                </a14:m>
                <a:r>
                  <a:rPr lang="ja-JP" altLang="en-US" dirty="0" err="1"/>
                  <a:t>への</a:t>
                </a:r>
                <a:r>
                  <a:rPr lang="ja-JP" altLang="en-US" dirty="0"/>
                  <a:t>単純なパスで表される</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𝑏</m:t>
                    </m:r>
                  </m:oMath>
                </a14:m>
                <a:r>
                  <a:rPr kumimoji="1" lang="ja-JP" altLang="en-US" dirty="0" err="1"/>
                  <a:t>への</a:t>
                </a:r>
                <a:r>
                  <a:rPr kumimoji="1" lang="ja-JP" altLang="en-US" dirty="0"/>
                  <a:t>パスの中で一度通った頂点集合を</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とする</a:t>
                </a:r>
                <a:br>
                  <a:rPr kumimoji="1" lang="en-US" altLang="ja-JP" dirty="0"/>
                </a:br>
                <a:r>
                  <a:rPr kumimoji="1" lang="en-US" altLang="ja-JP" dirty="0"/>
                  <a:t>(</a:t>
                </a:r>
                <a14:m>
                  <m:oMath xmlns:m="http://schemas.openxmlformats.org/officeDocument/2006/math">
                    <m:r>
                      <m:rPr>
                        <m:sty m:val="p"/>
                      </m:rPr>
                      <a:rPr kumimoji="1" lang="en-US" altLang="ja-JP" b="0" i="0" smtClean="0">
                        <a:latin typeface="Cambria Math" panose="02040503050406030204" pitchFamily="18" charset="0"/>
                      </a:rPr>
                      <m:t>S</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𝑆</m:t>
                    </m:r>
                  </m:oMath>
                </a14:m>
                <a:r>
                  <a:rPr kumimoji="1" lang="ja-JP" altLang="en-US" dirty="0"/>
                  <a:t>は端点</a:t>
                </a:r>
                <a14:m>
                  <m:oMath xmlns:m="http://schemas.openxmlformats.org/officeDocument/2006/math">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dirty="0"/>
                  <a:t>を含む</a:t>
                </a:r>
                <a:r>
                  <a:rPr kumimoji="1" lang="en-US" altLang="ja-JP" dirty="0"/>
                  <a:t>)</a:t>
                </a:r>
              </a:p>
              <a:p>
                <a:pPr lvl="1"/>
                <a:r>
                  <a:rPr kumimoji="1" lang="ja-JP" altLang="en-US" dirty="0"/>
                  <a:t>これからは</a:t>
                </a:r>
                <a:r>
                  <a:rPr lang="ja-JP" altLang="en-US" dirty="0"/>
                  <a:t>上記のよう</a:t>
                </a:r>
                <a:r>
                  <a:rPr kumimoji="1" lang="ja-JP" altLang="en-US" dirty="0"/>
                  <a:t>なパスを</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と表す</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に</m:t>
                    </m:r>
                    <m:r>
                      <a:rPr lang="ja-JP" altLang="en-US" i="1" smtClean="0">
                        <a:latin typeface="Cambria Math" panose="02040503050406030204" pitchFamily="18" charset="0"/>
                      </a:rPr>
                      <m:t>対応</m:t>
                    </m:r>
                  </m:oMath>
                </a14:m>
                <a:r>
                  <a:rPr kumimoji="1" lang="ja-JP" altLang="en-US" dirty="0"/>
                  <a:t>する</a:t>
                </a:r>
                <a:r>
                  <a:rPr kumimoji="1" lang="en-US" altLang="ja-JP" dirty="0"/>
                  <a:t>subproblem</a:t>
                </a:r>
                <a:r>
                  <a:rPr kumimoji="1" lang="ja-JP" altLang="en-US" dirty="0"/>
                  <a:t>は 、</a:t>
                </a:r>
                <a:br>
                  <a:rPr kumimoji="1" lang="en-US" altLang="ja-JP" dirty="0"/>
                </a:br>
                <a:r>
                  <a:rPr kumimoji="1" lang="ja-JP" altLang="en-US" dirty="0"/>
                  <a:t>最小</a:t>
                </a:r>
                <a14:m>
                  <m:oMath xmlns:m="http://schemas.openxmlformats.org/officeDocument/2006/math">
                    <m:r>
                      <a:rPr lang="ja-JP" altLang="en-US" b="0" i="1" dirty="0">
                        <a:latin typeface="Cambria Math" panose="02040503050406030204" pitchFamily="18" charset="0"/>
                      </a:rPr>
                      <m:t>の</m:t>
                    </m:r>
                    <m:r>
                      <a:rPr lang="ja-JP" altLang="en-US" i="1" dirty="0" smtClean="0">
                        <a:latin typeface="Cambria Math" panose="02040503050406030204" pitchFamily="18" charset="0"/>
                      </a:rPr>
                      <m:t>コスト</m:t>
                    </m:r>
                    <m:r>
                      <a:rPr lang="ja-JP" altLang="en-US" i="1" dirty="0">
                        <a:latin typeface="Cambria Math" panose="02040503050406030204" pitchFamily="18" charset="0"/>
                      </a:rPr>
                      <m:t>の</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a14:m>
                <a:r>
                  <a:rPr kumimoji="1" lang="ja-JP" altLang="en-US" dirty="0"/>
                  <a:t>を見つけること</a:t>
                </a:r>
                <a:endParaRPr lang="en-US" altLang="ja-JP" dirty="0"/>
              </a:p>
              <a:p>
                <a:pPr lvl="1"/>
                <a:r>
                  <a:rPr kumimoji="1" lang="ja-JP" altLang="en-US" dirty="0"/>
                  <a:t>初期問題は</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54DF32A6-A808-49ED-92E5-591B934F1B88}"/>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929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59D6C-CB80-4C68-A67F-F23EF8822A25}"/>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5FA1733-6937-4661-9922-6204B8390E96}"/>
                  </a:ext>
                </a:extLst>
              </p:cNvPr>
              <p:cNvSpPr>
                <a:spLocks noGrp="1"/>
              </p:cNvSpPr>
              <p:nvPr>
                <p:ph sz="quarter" idx="1"/>
              </p:nvPr>
            </p:nvSpPr>
            <p:spPr/>
            <p:txBody>
              <a:bodyPr/>
              <a:lstStyle/>
              <a:p>
                <a:r>
                  <a:rPr kumimoji="1" lang="en-US" altLang="ja-JP" dirty="0"/>
                  <a:t>branch-and-bound</a:t>
                </a:r>
                <a:r>
                  <a:rPr kumimoji="1" lang="ja-JP" altLang="en-US" dirty="0"/>
                  <a:t>の各ステップで、</a:t>
                </a:r>
                <a:br>
                  <a:rPr kumimoji="1" lang="en-US" altLang="ja-JP" dirty="0"/>
                </a:br>
                <a:r>
                  <a:rPr kumimoji="1" lang="ja-JP" altLang="en-US" dirty="0"/>
                  <a:t>特定の部分的な解</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を</a:t>
                </a:r>
                <a14:m>
                  <m:oMath xmlns:m="http://schemas.openxmlformats.org/officeDocument/2006/math">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𝑏</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r>
                      <a:rPr lang="en-US" altLang="ja-JP" i="1" dirty="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𝑉</m:t>
                    </m:r>
                    <m:r>
                      <a:rPr lang="en-US" altLang="ja-JP" b="0" i="1" dirty="0" smtClean="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𝑆</m:t>
                    </m:r>
                  </m:oMath>
                </a14:m>
                <a:r>
                  <a:rPr kumimoji="1" lang="ja-JP" altLang="en-US" dirty="0"/>
                  <a:t>によって拡張する</a:t>
                </a:r>
                <a:endParaRPr kumimoji="1" lang="en-US" altLang="ja-JP" dirty="0"/>
              </a:p>
              <a:p>
                <a:r>
                  <a:rPr lang="ja-JP" altLang="en-US" dirty="0"/>
                  <a:t>この操作は</a:t>
                </a:r>
                <a:r>
                  <a:rPr lang="en-US" altLang="ja-JP" dirty="0"/>
                  <a:t>1</a:t>
                </a:r>
                <a:r>
                  <a:rPr lang="ja-JP" altLang="en-US" dirty="0"/>
                  <a:t>回</a:t>
                </a:r>
                <a14:m>
                  <m:oMath xmlns:m="http://schemas.openxmlformats.org/officeDocument/2006/math">
                    <m:r>
                      <a:rPr lang="ja-JP" altLang="en-US" i="1" dirty="0">
                        <a:latin typeface="Cambria Math" panose="02040503050406030204" pitchFamily="18" charset="0"/>
                      </a:rPr>
                      <m:t>につき</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e>
                    </m:d>
                  </m:oMath>
                </a14:m>
                <a:r>
                  <a:rPr kumimoji="1" lang="ja-JP" altLang="en-US" dirty="0"/>
                  <a:t>通りあり、</a:t>
                </a:r>
                <a:br>
                  <a:rPr kumimoji="1" lang="en-US" altLang="ja-JP" dirty="0"/>
                </a:br>
                <a:r>
                  <a:rPr kumimoji="1" lang="ja-JP" altLang="en-US" dirty="0"/>
                  <a:t>これによって</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𝑆</m:t>
                    </m:r>
                  </m:oMath>
                </a14:m>
                <a:r>
                  <a:rPr kumimoji="1" lang="ja-JP" altLang="en-US" dirty="0"/>
                  <a:t>という</a:t>
                </a:r>
                <a:r>
                  <a:rPr kumimoji="1" lang="en-US" altLang="ja-JP" dirty="0"/>
                  <a:t>subproblem</a:t>
                </a:r>
                <a:r>
                  <a:rPr kumimoji="1" lang="ja-JP" altLang="en-US" dirty="0"/>
                  <a:t>が</a:t>
                </a:r>
                <a:br>
                  <a:rPr kumimoji="1" lang="en-US" altLang="ja-JP" dirty="0"/>
                </a:br>
                <a:r>
                  <a:rPr kumimoji="1" lang="ja-JP" altLang="en-US" dirty="0"/>
                  <a:t>導き出される</a:t>
                </a:r>
                <a:endParaRPr kumimoji="1" lang="en-US" altLang="ja-JP" dirty="0"/>
              </a:p>
              <a:p>
                <a:r>
                  <a:rPr lang="ja-JP" altLang="en-US" dirty="0"/>
                  <a:t>あとは、</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ja-JP" altLang="en-US" i="1">
                        <a:latin typeface="Cambria Math" panose="02040503050406030204" pitchFamily="18" charset="0"/>
                      </a:rPr>
                      <m:t>の</m:t>
                    </m:r>
                    <m:r>
                      <a:rPr lang="ja-JP" altLang="en-US" i="1" smtClean="0">
                        <a:latin typeface="Cambria Math" panose="02040503050406030204" pitchFamily="18" charset="0"/>
                      </a:rPr>
                      <m:t>下界</m:t>
                    </m:r>
                  </m:oMath>
                </a14:m>
                <a:r>
                  <a:rPr kumimoji="1" lang="ja-JP" altLang="en-US" dirty="0"/>
                  <a:t>を素早く導き出す必要がある</a:t>
                </a:r>
                <a:endParaRPr lang="en-US" altLang="ja-JP" dirty="0"/>
              </a:p>
              <a:p>
                <a:r>
                  <a:rPr lang="ja-JP" altLang="en-US" dirty="0"/>
                  <a:t>今まで高度な下界の求め方が導き出されてきたが、</a:t>
                </a:r>
                <a:br>
                  <a:rPr lang="en-US" altLang="ja-JP" dirty="0"/>
                </a:br>
                <a:r>
                  <a:rPr lang="ja-JP" altLang="en-US" dirty="0"/>
                  <a:t>今回は単純な下界の求め方を見ていく</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5FA1733-6937-4661-9922-6204B8390E96}"/>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6582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A6322-061A-43AF-9502-BD213B02A5EC}"/>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57F9DC7-C327-40D1-9A43-E240BF46F5C4}"/>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の</m:t>
                    </m:r>
                  </m:oMath>
                </a14:m>
                <a:r>
                  <a:rPr kumimoji="1" lang="ja-JP" altLang="en-US" dirty="0"/>
                  <a:t>下界の求め方</a:t>
                </a:r>
                <a:r>
                  <a:rPr lang="ja-JP" altLang="en-US" dirty="0"/>
                  <a:t>は以下のコストの総和で表される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𝑏</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lang="ja-JP" altLang="en-US" i="1">
                        <a:latin typeface="Cambria Math" panose="02040503050406030204" pitchFamily="18" charset="0"/>
                      </a:rPr>
                      <m:t>の</m:t>
                    </m:r>
                  </m:oMath>
                </a14:m>
                <a:r>
                  <a:rPr kumimoji="1" lang="ja-JP" altLang="en-US" dirty="0"/>
                  <a:t>最小全域木</a:t>
                </a:r>
                <a:endParaRPr kumimoji="1" lang="en-US" altLang="ja-JP" dirty="0"/>
              </a:p>
              <a:p>
                <a:r>
                  <a:rPr kumimoji="1" lang="ja-JP" altLang="en-US" dirty="0"/>
                  <a:t>これで下界は高速に求めることができる</a:t>
                </a:r>
              </a:p>
            </p:txBody>
          </p:sp>
        </mc:Choice>
        <mc:Fallback xmlns="">
          <p:sp>
            <p:nvSpPr>
              <p:cNvPr id="3" name="コンテンツ プレースホルダー 2">
                <a:extLst>
                  <a:ext uri="{FF2B5EF4-FFF2-40B4-BE49-F238E27FC236}">
                    <a16:creationId xmlns:a16="http://schemas.microsoft.com/office/drawing/2014/main" id="{157F9DC7-C327-40D1-9A43-E240BF46F5C4}"/>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6508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BC87A-A1A4-4DB1-9AEC-C23D6ED57C09}"/>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A8E80C15-3450-4F59-A118-F9DDB676608C}"/>
              </a:ext>
            </a:extLst>
          </p:cNvPr>
          <p:cNvSpPr>
            <a:spLocks noGrp="1"/>
          </p:cNvSpPr>
          <p:nvPr>
            <p:ph sz="quarter" idx="1"/>
          </p:nvPr>
        </p:nvSpPr>
        <p:spPr/>
        <p:txBody>
          <a:bodyPr/>
          <a:lstStyle/>
          <a:p>
            <a:r>
              <a:rPr lang="ja-JP" altLang="en-US" dirty="0"/>
              <a:t>こんなグラフの問題だったら</a:t>
            </a:r>
            <a:endParaRPr lang="en-US" altLang="ja-JP" dirty="0"/>
          </a:p>
          <a:p>
            <a:endParaRPr kumimoji="1" lang="ja-JP" altLang="en-US" dirty="0"/>
          </a:p>
        </p:txBody>
      </p:sp>
      <p:pic>
        <p:nvPicPr>
          <p:cNvPr id="5" name="図 4">
            <a:extLst>
              <a:ext uri="{FF2B5EF4-FFF2-40B4-BE49-F238E27FC236}">
                <a16:creationId xmlns:a16="http://schemas.microsoft.com/office/drawing/2014/main" id="{F2DDEE2F-9C2F-4C39-B517-57CC2D1A9DF9}"/>
              </a:ext>
            </a:extLst>
          </p:cNvPr>
          <p:cNvPicPr>
            <a:picLocks noChangeAspect="1"/>
          </p:cNvPicPr>
          <p:nvPr/>
        </p:nvPicPr>
        <p:blipFill rotWithShape="1">
          <a:blip r:embed="rId2">
            <a:extLst>
              <a:ext uri="{28A0092B-C50C-407E-A947-70E740481C1C}">
                <a14:useLocalDpi xmlns:a14="http://schemas.microsoft.com/office/drawing/2010/main" val="0"/>
              </a:ext>
            </a:extLst>
          </a:blip>
          <a:srcRect r="61309"/>
          <a:stretch/>
        </p:blipFill>
        <p:spPr>
          <a:xfrm>
            <a:off x="2700729" y="1771528"/>
            <a:ext cx="3742541" cy="4265479"/>
          </a:xfrm>
          <a:prstGeom prst="rect">
            <a:avLst/>
          </a:prstGeom>
        </p:spPr>
      </p:pic>
    </p:spTree>
    <p:extLst>
      <p:ext uri="{BB962C8B-B14F-4D97-AF65-F5344CB8AC3E}">
        <p14:creationId xmlns:p14="http://schemas.microsoft.com/office/powerpoint/2010/main" val="176542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F387D-6AF8-4B41-854E-3699884311D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472940C-CC38-405E-B1A5-4CD0C4B26D5A}"/>
                  </a:ext>
                </a:extLst>
              </p:cNvPr>
              <p:cNvSpPr>
                <a:spLocks noGrp="1"/>
              </p:cNvSpPr>
              <p:nvPr>
                <p:ph sz="quarter" idx="1"/>
              </p:nvPr>
            </p:nvSpPr>
            <p:spPr/>
            <p:txBody>
              <a:bodyPr/>
              <a:lstStyle/>
              <a:p>
                <a:r>
                  <a:rPr kumimoji="1" lang="ja-JP" altLang="en-US" dirty="0"/>
                  <a:t>実際にある</a:t>
                </a:r>
                <a:r>
                  <a:rPr lang="ja-JP" altLang="en-US" dirty="0"/>
                  <a:t>部分的な解での下界を求めてみる</a:t>
                </a:r>
                <a:endParaRPr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a14:m>
                <a:r>
                  <a:rPr kumimoji="1" lang="ja-JP" altLang="en-US" dirty="0"/>
                  <a:t>の下界を求める</a:t>
                </a:r>
                <a:endParaRPr kumimoji="1" lang="en-US" altLang="ja-JP" dirty="0"/>
              </a:p>
              <a:p>
                <a:r>
                  <a:rPr lang="ja-JP" altLang="en-US" dirty="0">
                    <a:solidFill>
                      <a:schemeClr val="accent3"/>
                    </a:solidFill>
                  </a:rPr>
                  <a:t>赤</a:t>
                </a:r>
                <a:r>
                  <a:rPr lang="en-US" altLang="ja-JP" dirty="0"/>
                  <a:t>:</a:t>
                </a:r>
                <a14:m>
                  <m:oMath xmlns:m="http://schemas.openxmlformats.org/officeDocument/2006/math">
                    <m:r>
                      <a:rPr lang="en-US" altLang="ja-JP" i="1">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smtClean="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4"/>
                    </a:solidFill>
                  </a:rPr>
                  <a:t>緑</a:t>
                </a:r>
                <a:r>
                  <a:rPr lang="en-US" altLang="ja-JP" dirty="0"/>
                  <a:t>:</a:t>
                </a:r>
                <a14:m>
                  <m:oMath xmlns:m="http://schemas.openxmlformats.org/officeDocument/2006/math">
                    <m:r>
                      <a:rPr lang="en-US" altLang="ja-JP" b="0" i="1" smtClean="0">
                        <a:latin typeface="Cambria Math" panose="02040503050406030204" pitchFamily="18" charset="0"/>
                      </a:rPr>
                      <m:t>𝑏</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1"/>
                    </a:solidFill>
                  </a:rPr>
                  <a:t>青</a:t>
                </a:r>
                <a:r>
                  <a:rPr lang="en-US" altLang="ja-JP" dirty="0"/>
                  <a:t>:</a:t>
                </a:r>
                <a14:m>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𝑆</m:t>
                    </m:r>
                    <m:r>
                      <a:rPr lang="ja-JP" altLang="en-US" i="1">
                        <a:latin typeface="Cambria Math" panose="02040503050406030204" pitchFamily="18" charset="0"/>
                      </a:rPr>
                      <m:t>の</m:t>
                    </m:r>
                  </m:oMath>
                </a14:m>
                <a:r>
                  <a:rPr lang="ja-JP" altLang="en-US" dirty="0"/>
                  <a:t>最小全域木</a:t>
                </a:r>
                <a:endParaRPr lang="en-US" altLang="ja-JP" dirty="0"/>
              </a:p>
              <a:p>
                <a:r>
                  <a:rPr lang="ja-JP" altLang="en-US" dirty="0"/>
                  <a:t>従って、この場合下界は</a:t>
                </a:r>
                <a:r>
                  <a:rPr lang="en-US" altLang="ja-JP" dirty="0"/>
                  <a:t>8</a:t>
                </a:r>
              </a:p>
              <a:p>
                <a:endParaRPr lang="en-US" altLang="ja-JP" dirty="0"/>
              </a:p>
              <a:p>
                <a:endParaRPr lang="en-US" altLang="ja-JP" dirty="0">
                  <a:solidFill>
                    <a:schemeClr val="accent1"/>
                  </a:solidFill>
                </a:endParaRPr>
              </a:p>
              <a:p>
                <a:endParaRPr kumimoji="1" lang="ja-JP" altLang="en-US" dirty="0">
                  <a:solidFill>
                    <a:schemeClr val="accent3"/>
                  </a:solidFill>
                </a:endParaRPr>
              </a:p>
            </p:txBody>
          </p:sp>
        </mc:Choice>
        <mc:Fallback xmlns="">
          <p:sp>
            <p:nvSpPr>
              <p:cNvPr id="3" name="コンテンツ プレースホルダー 2">
                <a:extLst>
                  <a:ext uri="{FF2B5EF4-FFF2-40B4-BE49-F238E27FC236}">
                    <a16:creationId xmlns:a16="http://schemas.microsoft.com/office/drawing/2014/main" id="{7472940C-CC38-405E-B1A5-4CD0C4B26D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楕円 6">
                <a:extLst>
                  <a:ext uri="{FF2B5EF4-FFF2-40B4-BE49-F238E27FC236}">
                    <a16:creationId xmlns:a16="http://schemas.microsoft.com/office/drawing/2014/main" id="{B8AA9BDD-CC52-42A2-93CF-D89ACAD84F29}"/>
                  </a:ext>
                </a:extLst>
              </p:cNvPr>
              <p:cNvSpPr/>
              <p:nvPr/>
            </p:nvSpPr>
            <p:spPr>
              <a:xfrm>
                <a:off x="7496540"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oMath>
                  </m:oMathPara>
                </a14:m>
                <a:endParaRPr kumimoji="1" lang="ja-JP" altLang="en-US" dirty="0"/>
              </a:p>
            </p:txBody>
          </p:sp>
        </mc:Choice>
        <mc:Fallback xmlns="">
          <p:sp>
            <p:nvSpPr>
              <p:cNvPr id="7" name="楕円 6">
                <a:extLst>
                  <a:ext uri="{FF2B5EF4-FFF2-40B4-BE49-F238E27FC236}">
                    <a16:creationId xmlns:a16="http://schemas.microsoft.com/office/drawing/2014/main" id="{B8AA9BDD-CC52-42A2-93CF-D89ACAD84F29}"/>
                  </a:ext>
                </a:extLst>
              </p:cNvPr>
              <p:cNvSpPr>
                <a:spLocks noRot="1" noChangeAspect="1" noMove="1" noResize="1" noEditPoints="1" noAdjustHandles="1" noChangeArrowheads="1" noChangeShapeType="1" noTextEdit="1"/>
              </p:cNvSpPr>
              <p:nvPr/>
            </p:nvSpPr>
            <p:spPr>
              <a:xfrm>
                <a:off x="7496540" y="2402363"/>
                <a:ext cx="540000" cy="540000"/>
              </a:xfrm>
              <a:prstGeom prst="ellipse">
                <a:avLst/>
              </a:prstGeom>
              <a:blipFill>
                <a:blip r:embed="rId3"/>
                <a:stretch>
                  <a:fillRect/>
                </a:stretch>
              </a:blipFill>
              <a:ln w="28575">
                <a:solidFill>
                  <a:schemeClr val="tx1"/>
                </a:solidFill>
              </a:ln>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52F691F5-57EC-44DD-A5A4-5ECA8F34E3C0}"/>
              </a:ext>
            </a:extLst>
          </p:cNvPr>
          <p:cNvCxnSpPr>
            <a:cxnSpLocks/>
          </p:cNvCxnSpPr>
          <p:nvPr/>
        </p:nvCxnSpPr>
        <p:spPr>
          <a:xfrm>
            <a:off x="6493263" y="6003256"/>
            <a:ext cx="12732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7E3BE1-A799-492B-A789-51FD91D7DC40}"/>
              </a:ext>
            </a:extLst>
          </p:cNvPr>
          <p:cNvCxnSpPr/>
          <p:nvPr/>
        </p:nvCxnSpPr>
        <p:spPr>
          <a:xfrm>
            <a:off x="5583781" y="5020918"/>
            <a:ext cx="909482" cy="98233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B6E7FD3-9682-4B00-9B4C-054426FE7414}"/>
              </a:ext>
            </a:extLst>
          </p:cNvPr>
          <p:cNvCxnSpPr>
            <a:cxnSpLocks/>
          </p:cNvCxnSpPr>
          <p:nvPr/>
        </p:nvCxnSpPr>
        <p:spPr>
          <a:xfrm flipV="1">
            <a:off x="7766540" y="5005919"/>
            <a:ext cx="831992" cy="99733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BAA300A-27DE-4FA7-8E84-33D93EE2B51C}"/>
              </a:ext>
            </a:extLst>
          </p:cNvPr>
          <p:cNvCxnSpPr>
            <a:cxnSpLocks/>
          </p:cNvCxnSpPr>
          <p:nvPr/>
        </p:nvCxnSpPr>
        <p:spPr>
          <a:xfrm>
            <a:off x="5583781" y="3563286"/>
            <a:ext cx="0"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74308DB-51A5-47DF-94DA-03B2B863FF9E}"/>
              </a:ext>
            </a:extLst>
          </p:cNvPr>
          <p:cNvCxnSpPr>
            <a:cxnSpLocks/>
            <a:stCxn id="7" idx="2"/>
            <a:endCxn id="6" idx="6"/>
          </p:cNvCxnSpPr>
          <p:nvPr/>
        </p:nvCxnSpPr>
        <p:spPr>
          <a:xfrm flipH="1">
            <a:off x="6763263" y="2672363"/>
            <a:ext cx="7332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94D2587-4167-4BF1-9F00-CACD0AA2EF78}"/>
              </a:ext>
            </a:extLst>
          </p:cNvPr>
          <p:cNvCxnSpPr>
            <a:cxnSpLocks/>
          </p:cNvCxnSpPr>
          <p:nvPr/>
        </p:nvCxnSpPr>
        <p:spPr>
          <a:xfrm>
            <a:off x="5583781" y="3563286"/>
            <a:ext cx="301475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EBF8431-73E6-4BC4-BC5A-90D70D161BDD}"/>
              </a:ext>
            </a:extLst>
          </p:cNvPr>
          <p:cNvCxnSpPr>
            <a:cxnSpLocks/>
          </p:cNvCxnSpPr>
          <p:nvPr/>
        </p:nvCxnSpPr>
        <p:spPr>
          <a:xfrm flipH="1">
            <a:off x="8598532" y="3563286"/>
            <a:ext cx="1"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D45F12A-5B61-42D3-B1E2-DA803C7D7BB0}"/>
              </a:ext>
            </a:extLst>
          </p:cNvPr>
          <p:cNvCxnSpPr>
            <a:cxnSpLocks/>
          </p:cNvCxnSpPr>
          <p:nvPr/>
        </p:nvCxnSpPr>
        <p:spPr>
          <a:xfrm flipH="1">
            <a:off x="5583781" y="2672363"/>
            <a:ext cx="909482" cy="8909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楕円 5">
                <a:extLst>
                  <a:ext uri="{FF2B5EF4-FFF2-40B4-BE49-F238E27FC236}">
                    <a16:creationId xmlns:a16="http://schemas.microsoft.com/office/drawing/2014/main" id="{4E4B824A-0530-4569-9289-75365BF04AA7}"/>
                  </a:ext>
                </a:extLst>
              </p:cNvPr>
              <p:cNvSpPr/>
              <p:nvPr/>
            </p:nvSpPr>
            <p:spPr>
              <a:xfrm>
                <a:off x="6223263"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oMath>
                  </m:oMathPara>
                </a14:m>
                <a:endParaRPr kumimoji="1" lang="ja-JP" altLang="en-US" dirty="0"/>
              </a:p>
            </p:txBody>
          </p:sp>
        </mc:Choice>
        <mc:Fallback xmlns="">
          <p:sp>
            <p:nvSpPr>
              <p:cNvPr id="6" name="楕円 5">
                <a:extLst>
                  <a:ext uri="{FF2B5EF4-FFF2-40B4-BE49-F238E27FC236}">
                    <a16:creationId xmlns:a16="http://schemas.microsoft.com/office/drawing/2014/main" id="{4E4B824A-0530-4569-9289-75365BF04AA7}"/>
                  </a:ext>
                </a:extLst>
              </p:cNvPr>
              <p:cNvSpPr>
                <a:spLocks noRot="1" noChangeAspect="1" noMove="1" noResize="1" noEditPoints="1" noAdjustHandles="1" noChangeArrowheads="1" noChangeShapeType="1" noTextEdit="1"/>
              </p:cNvSpPr>
              <p:nvPr/>
            </p:nvSpPr>
            <p:spPr>
              <a:xfrm>
                <a:off x="6223263" y="2402363"/>
                <a:ext cx="540000" cy="540000"/>
              </a:xfrm>
              <a:prstGeom prst="ellipse">
                <a:avLst/>
              </a:prstGeom>
              <a:blipFill>
                <a:blip r:embed="rId4"/>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楕円 4">
                <a:extLst>
                  <a:ext uri="{FF2B5EF4-FFF2-40B4-BE49-F238E27FC236}">
                    <a16:creationId xmlns:a16="http://schemas.microsoft.com/office/drawing/2014/main" id="{8198213E-3C1C-474B-96FD-EEFA54C71596}"/>
                  </a:ext>
                </a:extLst>
              </p:cNvPr>
              <p:cNvSpPr/>
              <p:nvPr/>
            </p:nvSpPr>
            <p:spPr>
              <a:xfrm>
                <a:off x="5323610"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oMath>
                  </m:oMathPara>
                </a14:m>
                <a:endParaRPr kumimoji="1" lang="ja-JP" altLang="en-US" dirty="0"/>
              </a:p>
            </p:txBody>
          </p:sp>
        </mc:Choice>
        <mc:Fallback xmlns="">
          <p:sp>
            <p:nvSpPr>
              <p:cNvPr id="5" name="楕円 4">
                <a:extLst>
                  <a:ext uri="{FF2B5EF4-FFF2-40B4-BE49-F238E27FC236}">
                    <a16:creationId xmlns:a16="http://schemas.microsoft.com/office/drawing/2014/main" id="{8198213E-3C1C-474B-96FD-EEFA54C71596}"/>
                  </a:ext>
                </a:extLst>
              </p:cNvPr>
              <p:cNvSpPr>
                <a:spLocks noRot="1" noChangeAspect="1" noMove="1" noResize="1" noEditPoints="1" noAdjustHandles="1" noChangeArrowheads="1" noChangeShapeType="1" noTextEdit="1"/>
              </p:cNvSpPr>
              <p:nvPr/>
            </p:nvSpPr>
            <p:spPr>
              <a:xfrm>
                <a:off x="5323610" y="3293286"/>
                <a:ext cx="540000" cy="540000"/>
              </a:xfrm>
              <a:prstGeom prst="ellipse">
                <a:avLst/>
              </a:prstGeom>
              <a:blipFill>
                <a:blip r:embed="rId5"/>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楕円 3">
                <a:extLst>
                  <a:ext uri="{FF2B5EF4-FFF2-40B4-BE49-F238E27FC236}">
                    <a16:creationId xmlns:a16="http://schemas.microsoft.com/office/drawing/2014/main" id="{9C460DF5-F003-4AA9-9652-5412B909B669}"/>
                  </a:ext>
                </a:extLst>
              </p:cNvPr>
              <p:cNvSpPr/>
              <p:nvPr/>
            </p:nvSpPr>
            <p:spPr>
              <a:xfrm>
                <a:off x="5323610"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𝐻</m:t>
                      </m:r>
                    </m:oMath>
                  </m:oMathPara>
                </a14:m>
                <a:endParaRPr kumimoji="1" lang="ja-JP" altLang="en-US" dirty="0"/>
              </a:p>
            </p:txBody>
          </p:sp>
        </mc:Choice>
        <mc:Fallback xmlns="">
          <p:sp>
            <p:nvSpPr>
              <p:cNvPr id="4" name="楕円 3">
                <a:extLst>
                  <a:ext uri="{FF2B5EF4-FFF2-40B4-BE49-F238E27FC236}">
                    <a16:creationId xmlns:a16="http://schemas.microsoft.com/office/drawing/2014/main" id="{9C460DF5-F003-4AA9-9652-5412B909B669}"/>
                  </a:ext>
                </a:extLst>
              </p:cNvPr>
              <p:cNvSpPr>
                <a:spLocks noRot="1" noChangeAspect="1" noMove="1" noResize="1" noEditPoints="1" noAdjustHandles="1" noChangeArrowheads="1" noChangeShapeType="1" noTextEdit="1"/>
              </p:cNvSpPr>
              <p:nvPr/>
            </p:nvSpPr>
            <p:spPr>
              <a:xfrm>
                <a:off x="5323610" y="4735919"/>
                <a:ext cx="540000" cy="540000"/>
              </a:xfrm>
              <a:prstGeom prst="ellipse">
                <a:avLst/>
              </a:prstGeom>
              <a:blipFill>
                <a:blip r:embed="rId6"/>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楕円 7">
                <a:extLst>
                  <a:ext uri="{FF2B5EF4-FFF2-40B4-BE49-F238E27FC236}">
                    <a16:creationId xmlns:a16="http://schemas.microsoft.com/office/drawing/2014/main" id="{EBF64D3A-D2A9-4D76-A7C9-B0109AD88DD2}"/>
                  </a:ext>
                </a:extLst>
              </p:cNvPr>
              <p:cNvSpPr/>
              <p:nvPr/>
            </p:nvSpPr>
            <p:spPr>
              <a:xfrm>
                <a:off x="8328532"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𝐷</m:t>
                      </m:r>
                    </m:oMath>
                  </m:oMathPara>
                </a14:m>
                <a:endParaRPr kumimoji="1" lang="ja-JP" altLang="en-US" sz="2000" dirty="0"/>
              </a:p>
            </p:txBody>
          </p:sp>
        </mc:Choice>
        <mc:Fallback xmlns="">
          <p:sp>
            <p:nvSpPr>
              <p:cNvPr id="8" name="楕円 7">
                <a:extLst>
                  <a:ext uri="{FF2B5EF4-FFF2-40B4-BE49-F238E27FC236}">
                    <a16:creationId xmlns:a16="http://schemas.microsoft.com/office/drawing/2014/main" id="{EBF64D3A-D2A9-4D76-A7C9-B0109AD88DD2}"/>
                  </a:ext>
                </a:extLst>
              </p:cNvPr>
              <p:cNvSpPr>
                <a:spLocks noRot="1" noChangeAspect="1" noMove="1" noResize="1" noEditPoints="1" noAdjustHandles="1" noChangeArrowheads="1" noChangeShapeType="1" noTextEdit="1"/>
              </p:cNvSpPr>
              <p:nvPr/>
            </p:nvSpPr>
            <p:spPr>
              <a:xfrm>
                <a:off x="8328532" y="3293286"/>
                <a:ext cx="540000" cy="540000"/>
              </a:xfrm>
              <a:prstGeom prst="ellipse">
                <a:avLst/>
              </a:prstGeom>
              <a:blipFill>
                <a:blip r:embed="rId7"/>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楕円 8">
                <a:extLst>
                  <a:ext uri="{FF2B5EF4-FFF2-40B4-BE49-F238E27FC236}">
                    <a16:creationId xmlns:a16="http://schemas.microsoft.com/office/drawing/2014/main" id="{87DEF979-7A3A-4292-A6BD-6F26DC63C9C3}"/>
                  </a:ext>
                </a:extLst>
              </p:cNvPr>
              <p:cNvSpPr/>
              <p:nvPr/>
            </p:nvSpPr>
            <p:spPr>
              <a:xfrm>
                <a:off x="8328532"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oMath>
                  </m:oMathPara>
                </a14:m>
                <a:endParaRPr kumimoji="1" lang="ja-JP" altLang="en-US" dirty="0"/>
              </a:p>
            </p:txBody>
          </p:sp>
        </mc:Choice>
        <mc:Fallback xmlns="">
          <p:sp>
            <p:nvSpPr>
              <p:cNvPr id="9" name="楕円 8">
                <a:extLst>
                  <a:ext uri="{FF2B5EF4-FFF2-40B4-BE49-F238E27FC236}">
                    <a16:creationId xmlns:a16="http://schemas.microsoft.com/office/drawing/2014/main" id="{87DEF979-7A3A-4292-A6BD-6F26DC63C9C3}"/>
                  </a:ext>
                </a:extLst>
              </p:cNvPr>
              <p:cNvSpPr>
                <a:spLocks noRot="1" noChangeAspect="1" noMove="1" noResize="1" noEditPoints="1" noAdjustHandles="1" noChangeArrowheads="1" noChangeShapeType="1" noTextEdit="1"/>
              </p:cNvSpPr>
              <p:nvPr/>
            </p:nvSpPr>
            <p:spPr>
              <a:xfrm>
                <a:off x="8328532" y="4735919"/>
                <a:ext cx="540000" cy="540000"/>
              </a:xfrm>
              <a:prstGeom prst="ellipse">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楕円 9">
                <a:extLst>
                  <a:ext uri="{FF2B5EF4-FFF2-40B4-BE49-F238E27FC236}">
                    <a16:creationId xmlns:a16="http://schemas.microsoft.com/office/drawing/2014/main" id="{65BF83DC-E548-43DE-AB96-5248DC547679}"/>
                  </a:ext>
                </a:extLst>
              </p:cNvPr>
              <p:cNvSpPr/>
              <p:nvPr/>
            </p:nvSpPr>
            <p:spPr>
              <a:xfrm>
                <a:off x="7496540"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𝐵</m:t>
                      </m:r>
                    </m:oMath>
                  </m:oMathPara>
                </a14:m>
                <a:endParaRPr kumimoji="1" lang="ja-JP" altLang="en-US" dirty="0"/>
              </a:p>
            </p:txBody>
          </p:sp>
        </mc:Choice>
        <mc:Fallback xmlns="">
          <p:sp>
            <p:nvSpPr>
              <p:cNvPr id="10" name="楕円 9">
                <a:extLst>
                  <a:ext uri="{FF2B5EF4-FFF2-40B4-BE49-F238E27FC236}">
                    <a16:creationId xmlns:a16="http://schemas.microsoft.com/office/drawing/2014/main" id="{65BF83DC-E548-43DE-AB96-5248DC547679}"/>
                  </a:ext>
                </a:extLst>
              </p:cNvPr>
              <p:cNvSpPr>
                <a:spLocks noRot="1" noChangeAspect="1" noMove="1" noResize="1" noEditPoints="1" noAdjustHandles="1" noChangeArrowheads="1" noChangeShapeType="1" noTextEdit="1"/>
              </p:cNvSpPr>
              <p:nvPr/>
            </p:nvSpPr>
            <p:spPr>
              <a:xfrm>
                <a:off x="7496540" y="5733256"/>
                <a:ext cx="540000" cy="540000"/>
              </a:xfrm>
              <a:prstGeom prst="ellipse">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楕円 10">
                <a:extLst>
                  <a:ext uri="{FF2B5EF4-FFF2-40B4-BE49-F238E27FC236}">
                    <a16:creationId xmlns:a16="http://schemas.microsoft.com/office/drawing/2014/main" id="{25F738AB-772B-40A6-87AB-664BC376B28C}"/>
                  </a:ext>
                </a:extLst>
              </p:cNvPr>
              <p:cNvSpPr/>
              <p:nvPr/>
            </p:nvSpPr>
            <p:spPr>
              <a:xfrm>
                <a:off x="6223263"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m:t>
                      </m:r>
                    </m:oMath>
                  </m:oMathPara>
                </a14:m>
                <a:endParaRPr kumimoji="1" lang="ja-JP" altLang="en-US" dirty="0"/>
              </a:p>
            </p:txBody>
          </p:sp>
        </mc:Choice>
        <mc:Fallback xmlns="">
          <p:sp>
            <p:nvSpPr>
              <p:cNvPr id="11" name="楕円 10">
                <a:extLst>
                  <a:ext uri="{FF2B5EF4-FFF2-40B4-BE49-F238E27FC236}">
                    <a16:creationId xmlns:a16="http://schemas.microsoft.com/office/drawing/2014/main" id="{25F738AB-772B-40A6-87AB-664BC376B28C}"/>
                  </a:ext>
                </a:extLst>
              </p:cNvPr>
              <p:cNvSpPr>
                <a:spLocks noRot="1" noChangeAspect="1" noMove="1" noResize="1" noEditPoints="1" noAdjustHandles="1" noChangeArrowheads="1" noChangeShapeType="1" noTextEdit="1"/>
              </p:cNvSpPr>
              <p:nvPr/>
            </p:nvSpPr>
            <p:spPr>
              <a:xfrm>
                <a:off x="6223263" y="5733256"/>
                <a:ext cx="540000" cy="540000"/>
              </a:xfrm>
              <a:prstGeom prst="ellipse">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4E026F6-E2DF-42A8-9D38-D410D83C6243}"/>
                  </a:ext>
                </a:extLst>
              </p:cNvPr>
              <p:cNvSpPr txBox="1"/>
              <p:nvPr/>
            </p:nvSpPr>
            <p:spPr>
              <a:xfrm>
                <a:off x="6895429" y="230303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94E026F6-E2DF-42A8-9D38-D410D83C6243}"/>
                  </a:ext>
                </a:extLst>
              </p:cNvPr>
              <p:cNvSpPr txBox="1">
                <a:spLocks noRot="1" noChangeAspect="1" noMove="1" noResize="1" noEditPoints="1" noAdjustHandles="1" noChangeArrowheads="1" noChangeShapeType="1" noTextEdit="1"/>
              </p:cNvSpPr>
              <p:nvPr/>
            </p:nvSpPr>
            <p:spPr>
              <a:xfrm>
                <a:off x="6895429" y="2303031"/>
                <a:ext cx="413895" cy="4001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B7130A0-D33F-4E08-B9FA-389B741520D5}"/>
                  </a:ext>
                </a:extLst>
              </p:cNvPr>
              <p:cNvSpPr txBox="1"/>
              <p:nvPr/>
            </p:nvSpPr>
            <p:spPr>
              <a:xfrm>
                <a:off x="5202157" y="4106206"/>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5B7130A0-D33F-4E08-B9FA-389B741520D5}"/>
                  </a:ext>
                </a:extLst>
              </p:cNvPr>
              <p:cNvSpPr txBox="1">
                <a:spLocks noRot="1" noChangeAspect="1" noMove="1" noResize="1" noEditPoints="1" noAdjustHandles="1" noChangeArrowheads="1" noChangeShapeType="1" noTextEdit="1"/>
              </p:cNvSpPr>
              <p:nvPr/>
            </p:nvSpPr>
            <p:spPr>
              <a:xfrm>
                <a:off x="5202157" y="4106206"/>
                <a:ext cx="413895" cy="40011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AA6CF60-DFCC-44D5-97B8-81D08BE28B4F}"/>
                  </a:ext>
                </a:extLst>
              </p:cNvPr>
              <p:cNvSpPr txBox="1"/>
              <p:nvPr/>
            </p:nvSpPr>
            <p:spPr>
              <a:xfrm>
                <a:off x="6922953" y="3588070"/>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AA6CF60-DFCC-44D5-97B8-81D08BE28B4F}"/>
                  </a:ext>
                </a:extLst>
              </p:cNvPr>
              <p:cNvSpPr txBox="1">
                <a:spLocks noRot="1" noChangeAspect="1" noMove="1" noResize="1" noEditPoints="1" noAdjustHandles="1" noChangeArrowheads="1" noChangeShapeType="1" noTextEdit="1"/>
              </p:cNvSpPr>
              <p:nvPr/>
            </p:nvSpPr>
            <p:spPr>
              <a:xfrm>
                <a:off x="6922953" y="3588070"/>
                <a:ext cx="413895" cy="40011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190284F-B655-4222-968B-F71AA26EE813}"/>
                  </a:ext>
                </a:extLst>
              </p:cNvPr>
              <p:cNvSpPr txBox="1"/>
              <p:nvPr/>
            </p:nvSpPr>
            <p:spPr>
              <a:xfrm>
                <a:off x="8550593" y="4093369"/>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id="{E190284F-B655-4222-968B-F71AA26EE813}"/>
                  </a:ext>
                </a:extLst>
              </p:cNvPr>
              <p:cNvSpPr txBox="1">
                <a:spLocks noRot="1" noChangeAspect="1" noMove="1" noResize="1" noEditPoints="1" noAdjustHandles="1" noChangeArrowheads="1" noChangeShapeType="1" noTextEdit="1"/>
              </p:cNvSpPr>
              <p:nvPr/>
            </p:nvSpPr>
            <p:spPr>
              <a:xfrm>
                <a:off x="8550593" y="4093369"/>
                <a:ext cx="413895" cy="400110"/>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1647630-0D8E-4508-9D31-87A98E9310ED}"/>
                  </a:ext>
                </a:extLst>
              </p:cNvPr>
              <p:cNvSpPr txBox="1"/>
              <p:nvPr/>
            </p:nvSpPr>
            <p:spPr>
              <a:xfrm>
                <a:off x="5696575" y="2778375"/>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id="{A1647630-0D8E-4508-9D31-87A98E9310ED}"/>
                  </a:ext>
                </a:extLst>
              </p:cNvPr>
              <p:cNvSpPr txBox="1">
                <a:spLocks noRot="1" noChangeAspect="1" noMove="1" noResize="1" noEditPoints="1" noAdjustHandles="1" noChangeArrowheads="1" noChangeShapeType="1" noTextEdit="1"/>
              </p:cNvSpPr>
              <p:nvPr/>
            </p:nvSpPr>
            <p:spPr>
              <a:xfrm>
                <a:off x="5696575" y="2778375"/>
                <a:ext cx="413895" cy="40011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C6707CA-4729-44ED-8C9C-A5A4E3D9AC22}"/>
                  </a:ext>
                </a:extLst>
              </p:cNvPr>
              <p:cNvSpPr txBox="1"/>
              <p:nvPr/>
            </p:nvSpPr>
            <p:spPr>
              <a:xfrm>
                <a:off x="813669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5C6707CA-4729-44ED-8C9C-A5A4E3D9AC22}"/>
                  </a:ext>
                </a:extLst>
              </p:cNvPr>
              <p:cNvSpPr txBox="1">
                <a:spLocks noRot="1" noChangeAspect="1" noMove="1" noResize="1" noEditPoints="1" noAdjustHandles="1" noChangeArrowheads="1" noChangeShapeType="1" noTextEdit="1"/>
              </p:cNvSpPr>
              <p:nvPr/>
            </p:nvSpPr>
            <p:spPr>
              <a:xfrm>
                <a:off x="8136698" y="5439532"/>
                <a:ext cx="413895" cy="40011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4B4B07BA-613C-4263-A503-104A17F3E330}"/>
                  </a:ext>
                </a:extLst>
              </p:cNvPr>
              <p:cNvSpPr txBox="1"/>
              <p:nvPr/>
            </p:nvSpPr>
            <p:spPr>
              <a:xfrm>
                <a:off x="567436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4B4B07BA-613C-4263-A503-104A17F3E330}"/>
                  </a:ext>
                </a:extLst>
              </p:cNvPr>
              <p:cNvSpPr txBox="1">
                <a:spLocks noRot="1" noChangeAspect="1" noMove="1" noResize="1" noEditPoints="1" noAdjustHandles="1" noChangeArrowheads="1" noChangeShapeType="1" noTextEdit="1"/>
              </p:cNvSpPr>
              <p:nvPr/>
            </p:nvSpPr>
            <p:spPr>
              <a:xfrm>
                <a:off x="5674368" y="5439532"/>
                <a:ext cx="413895" cy="40011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3DFA221-D996-49A2-A17B-B306EE1FBE91}"/>
                  </a:ext>
                </a:extLst>
              </p:cNvPr>
              <p:cNvSpPr txBox="1"/>
              <p:nvPr/>
            </p:nvSpPr>
            <p:spPr>
              <a:xfrm>
                <a:off x="6895428" y="607320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13DFA221-D996-49A2-A17B-B306EE1FBE91}"/>
                  </a:ext>
                </a:extLst>
              </p:cNvPr>
              <p:cNvSpPr txBox="1">
                <a:spLocks noRot="1" noChangeAspect="1" noMove="1" noResize="1" noEditPoints="1" noAdjustHandles="1" noChangeArrowheads="1" noChangeShapeType="1" noTextEdit="1"/>
              </p:cNvSpPr>
              <p:nvPr/>
            </p:nvSpPr>
            <p:spPr>
              <a:xfrm>
                <a:off x="6895428" y="6073201"/>
                <a:ext cx="413895" cy="400110"/>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3950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0EF01-7156-42E0-9141-E28F54297FE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900C7AF-D936-4C51-AA3D-E77D2D86E067}"/>
              </a:ext>
            </a:extLst>
          </p:cNvPr>
          <p:cNvSpPr>
            <a:spLocks noGrp="1"/>
          </p:cNvSpPr>
          <p:nvPr>
            <p:ph sz="quarter" idx="1"/>
          </p:nvPr>
        </p:nvSpPr>
        <p:spPr/>
        <p:txBody>
          <a:bodyPr/>
          <a:lstStyle/>
          <a:p>
            <a:r>
              <a:rPr kumimoji="1" lang="ja-JP" altLang="en-US" dirty="0"/>
              <a:t>こんな感じで探索</a:t>
            </a:r>
            <a:r>
              <a:rPr kumimoji="1" lang="en-US" altLang="ja-JP" dirty="0"/>
              <a:t>(</a:t>
            </a:r>
            <a:r>
              <a:rPr kumimoji="1" lang="ja-JP" altLang="en-US" dirty="0"/>
              <a:t>左から右に探索している</a:t>
            </a:r>
            <a:r>
              <a:rPr kumimoji="1" lang="en-US" altLang="ja-JP" dirty="0"/>
              <a:t>)</a:t>
            </a:r>
            <a:endParaRPr kumimoji="1" lang="ja-JP" altLang="en-US" dirty="0"/>
          </a:p>
        </p:txBody>
      </p:sp>
      <p:pic>
        <p:nvPicPr>
          <p:cNvPr id="5" name="図 4">
            <a:extLst>
              <a:ext uri="{FF2B5EF4-FFF2-40B4-BE49-F238E27FC236}">
                <a16:creationId xmlns:a16="http://schemas.microsoft.com/office/drawing/2014/main" id="{23D00522-DA34-492C-89C0-35EE8C050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9" y="1652634"/>
            <a:ext cx="6295866" cy="4633504"/>
          </a:xfrm>
          <a:prstGeom prst="rect">
            <a:avLst/>
          </a:prstGeom>
        </p:spPr>
      </p:pic>
    </p:spTree>
    <p:extLst>
      <p:ext uri="{BB962C8B-B14F-4D97-AF65-F5344CB8AC3E}">
        <p14:creationId xmlns:p14="http://schemas.microsoft.com/office/powerpoint/2010/main" val="409990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D18A5-8F5D-4637-8BA5-4393C3A96735}"/>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54CCA904-3044-474A-94AA-231C1C2988E3}"/>
              </a:ext>
            </a:extLst>
          </p:cNvPr>
          <p:cNvSpPr>
            <a:spLocks noGrp="1"/>
          </p:cNvSpPr>
          <p:nvPr>
            <p:ph sz="quarter" idx="1"/>
          </p:nvPr>
        </p:nvSpPr>
        <p:spPr/>
        <p:txBody>
          <a:bodyPr/>
          <a:lstStyle/>
          <a:p>
            <a:r>
              <a:rPr lang="ja-JP" altLang="en-US" dirty="0"/>
              <a:t>探索の結果、コスト</a:t>
            </a:r>
            <a:r>
              <a:rPr lang="en-US" altLang="ja-JP" dirty="0"/>
              <a:t>8</a:t>
            </a:r>
            <a:r>
              <a:rPr lang="ja-JP" altLang="en-US" dirty="0"/>
              <a:t>の解が検出された</a:t>
            </a:r>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dirty="0"/>
          </a:p>
        </p:txBody>
      </p:sp>
      <p:pic>
        <p:nvPicPr>
          <p:cNvPr id="5" name="図 4">
            <a:extLst>
              <a:ext uri="{FF2B5EF4-FFF2-40B4-BE49-F238E27FC236}">
                <a16:creationId xmlns:a16="http://schemas.microsoft.com/office/drawing/2014/main" id="{967AA62D-B6A3-4566-94D3-A28AB55475A3}"/>
              </a:ext>
            </a:extLst>
          </p:cNvPr>
          <p:cNvPicPr>
            <a:picLocks noChangeAspect="1"/>
          </p:cNvPicPr>
          <p:nvPr/>
        </p:nvPicPr>
        <p:blipFill rotWithShape="1">
          <a:blip r:embed="rId2">
            <a:extLst>
              <a:ext uri="{28A0092B-C50C-407E-A947-70E740481C1C}">
                <a14:useLocalDpi xmlns:a14="http://schemas.microsoft.com/office/drawing/2010/main" val="0"/>
              </a:ext>
            </a:extLst>
          </a:blip>
          <a:srcRect l="61656" t="12903"/>
          <a:stretch/>
        </p:blipFill>
        <p:spPr>
          <a:xfrm>
            <a:off x="2938555" y="2116969"/>
            <a:ext cx="3266890" cy="3272216"/>
          </a:xfrm>
          <a:prstGeom prst="rect">
            <a:avLst/>
          </a:prstGeom>
        </p:spPr>
      </p:pic>
    </p:spTree>
    <p:extLst>
      <p:ext uri="{BB962C8B-B14F-4D97-AF65-F5344CB8AC3E}">
        <p14:creationId xmlns:p14="http://schemas.microsoft.com/office/powerpoint/2010/main" val="328962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accent3"/>
                </a:solidFill>
              </a:rPr>
              <a:t>Intelligent exhaustive search</a:t>
            </a:r>
          </a:p>
          <a:p>
            <a:pPr lvl="1"/>
            <a:r>
              <a:rPr lang="en-US" altLang="ja-JP" dirty="0">
                <a:solidFill>
                  <a:schemeClr val="accent3"/>
                </a:solidFill>
              </a:rPr>
              <a:t>Backtracking</a:t>
            </a:r>
          </a:p>
          <a:p>
            <a:pPr lvl="1"/>
            <a:r>
              <a:rPr kumimoji="1" lang="en-US" altLang="ja-JP" dirty="0">
                <a:solidFill>
                  <a:schemeClr val="accent3"/>
                </a:solidFill>
              </a:rPr>
              <a:t>Branch-and-bound</a:t>
            </a:r>
          </a:p>
          <a:p>
            <a:r>
              <a:rPr lang="en-US" altLang="ja-JP" dirty="0">
                <a:solidFill>
                  <a:schemeClr val="tx1">
                    <a:lumMod val="50000"/>
                    <a:lumOff val="50000"/>
                  </a:schemeClr>
                </a:solidFill>
              </a:rPr>
              <a:t>Approximation algorithms</a:t>
            </a:r>
          </a:p>
          <a:p>
            <a:pPr lvl="1"/>
            <a:r>
              <a:rPr lang="en-US" altLang="ja-JP" dirty="0">
                <a:solidFill>
                  <a:schemeClr val="tx1">
                    <a:lumMod val="50000"/>
                    <a:lumOff val="50000"/>
                  </a:schemeClr>
                </a:solidFill>
              </a:rPr>
              <a:t>Vertex cover</a:t>
            </a:r>
          </a:p>
          <a:p>
            <a:pPr lvl="1"/>
            <a:r>
              <a:rPr lang="en-US" altLang="ja-JP" dirty="0">
                <a:solidFill>
                  <a:schemeClr val="tx1">
                    <a:lumMod val="50000"/>
                    <a:lumOff val="50000"/>
                  </a:schemeClr>
                </a:solidFill>
              </a:rPr>
              <a:t>Clustering</a:t>
            </a:r>
          </a:p>
          <a:p>
            <a:pPr lvl="1"/>
            <a:r>
              <a:rPr lang="en-US" altLang="ja-JP" dirty="0">
                <a:solidFill>
                  <a:schemeClr val="tx1">
                    <a:lumMod val="50000"/>
                    <a:lumOff val="50000"/>
                  </a:schemeClr>
                </a:solidFill>
              </a:rPr>
              <a:t>TSP</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224486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6F079-061C-48A9-9F1A-D83ECC9AD65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2BEED0E-A140-4CC4-B690-30C127D02CE9}"/>
                  </a:ext>
                </a:extLst>
              </p:cNvPr>
              <p:cNvSpPr>
                <a:spLocks noGrp="1"/>
              </p:cNvSpPr>
              <p:nvPr>
                <p:ph sz="quarter" idx="1"/>
              </p:nvPr>
            </p:nvSpPr>
            <p:spPr/>
            <p:txBody>
              <a:bodyPr/>
              <a:lstStyle/>
              <a:p>
                <a:r>
                  <a:rPr kumimoji="1" lang="ja-JP" altLang="en-US" dirty="0"/>
                  <a:t>今回のグラフは</a:t>
                </a:r>
                <a:r>
                  <a:rPr kumimoji="1" lang="en-US" altLang="ja-JP" dirty="0"/>
                  <a:t>8</a:t>
                </a:r>
                <a:r>
                  <a:rPr kumimoji="1" lang="ja-JP" altLang="en-US" dirty="0"/>
                  <a:t>個の頂点があった</a:t>
                </a:r>
                <a:endParaRPr kumimoji="1" lang="en-US" altLang="ja-JP" dirty="0"/>
              </a:p>
              <a:p>
                <a:pPr lvl="1"/>
                <a:r>
                  <a:rPr lang="ja-JP" altLang="en-US" dirty="0"/>
                  <a:t>全探索すると</a:t>
                </a:r>
                <a14:m>
                  <m:oMath xmlns:m="http://schemas.openxmlformats.org/officeDocument/2006/math">
                    <m:r>
                      <a:rPr lang="en-US" altLang="ja-JP" b="0" i="1" smtClean="0">
                        <a:latin typeface="Cambria Math" panose="02040503050406030204" pitchFamily="18" charset="0"/>
                      </a:rPr>
                      <m:t>7!=5040</m:t>
                    </m:r>
                    <m:r>
                      <a:rPr lang="ja-JP" altLang="en-US" i="1">
                        <a:latin typeface="Cambria Math" panose="02040503050406030204" pitchFamily="18" charset="0"/>
                      </a:rPr>
                      <m:t>通</m:t>
                    </m:r>
                    <m:r>
                      <a:rPr kumimoji="1" lang="ja-JP" altLang="en-US" i="1">
                        <a:latin typeface="Cambria Math" panose="02040503050406030204" pitchFamily="18" charset="0"/>
                      </a:rPr>
                      <m:t>り</m:t>
                    </m:r>
                  </m:oMath>
                </a14:m>
                <a:r>
                  <a:rPr kumimoji="1" lang="ja-JP" altLang="en-US" dirty="0"/>
                  <a:t>の計算が必要</a:t>
                </a:r>
                <a:endParaRPr kumimoji="1" lang="en-US" altLang="ja-JP" dirty="0"/>
              </a:p>
              <a:p>
                <a:pPr lvl="1"/>
                <a:r>
                  <a:rPr lang="en-US" altLang="ja-JP" dirty="0"/>
                  <a:t>Branch-and-bound</a:t>
                </a:r>
                <a:r>
                  <a:rPr lang="ja-JP" altLang="en-US" dirty="0"/>
                  <a:t>だと、</a:t>
                </a:r>
                <a:r>
                  <a:rPr lang="en-US" altLang="ja-JP" dirty="0"/>
                  <a:t>28</a:t>
                </a:r>
                <a:r>
                  <a:rPr lang="ja-JP" altLang="en-US" dirty="0"/>
                  <a:t>回の</a:t>
                </a:r>
                <a:r>
                  <a:rPr lang="en-US" altLang="ja-JP" dirty="0"/>
                  <a:t>subproblem</a:t>
                </a:r>
                <a:r>
                  <a:rPr lang="ja-JP" altLang="en-US" dirty="0"/>
                  <a:t>しか</a:t>
                </a:r>
                <a:br>
                  <a:rPr lang="en-US" altLang="ja-JP" dirty="0"/>
                </a:br>
                <a:r>
                  <a:rPr lang="ja-JP" altLang="en-US" dirty="0"/>
                  <a:t>解いていない</a:t>
                </a:r>
                <a:br>
                  <a:rPr lang="en-US" altLang="ja-JP" dirty="0"/>
                </a:br>
                <a:r>
                  <a:rPr lang="en-US" altLang="ja-JP" dirty="0"/>
                  <a:t>(Branch-and-bound</a:t>
                </a:r>
                <a:r>
                  <a:rPr lang="ja-JP" altLang="en-US" dirty="0"/>
                  <a:t>の探索木のノードの数だけ</a:t>
                </a:r>
                <a:r>
                  <a:rPr lang="en-US" altLang="ja-JP" dirty="0"/>
                  <a:t>)</a:t>
                </a:r>
              </a:p>
              <a:p>
                <a:endParaRPr lang="en-US" altLang="ja-JP" dirty="0"/>
              </a:p>
            </p:txBody>
          </p:sp>
        </mc:Choice>
        <mc:Fallback xmlns="">
          <p:sp>
            <p:nvSpPr>
              <p:cNvPr id="3" name="コンテンツ プレースホルダー 2">
                <a:extLst>
                  <a:ext uri="{FF2B5EF4-FFF2-40B4-BE49-F238E27FC236}">
                    <a16:creationId xmlns:a16="http://schemas.microsoft.com/office/drawing/2014/main" id="{D2BEED0E-A140-4CC4-B690-30C127D02CE9}"/>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010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7E72B-5461-4E3C-9E54-BD85782071CC}"/>
              </a:ext>
            </a:extLst>
          </p:cNvPr>
          <p:cNvSpPr>
            <a:spLocks noGrp="1"/>
          </p:cNvSpPr>
          <p:nvPr>
            <p:ph type="title"/>
          </p:nvPr>
        </p:nvSpPr>
        <p:spPr/>
        <p:txBody>
          <a:bodyPr/>
          <a:lstStyle/>
          <a:p>
            <a:r>
              <a:rPr kumimoji="1" lang="en-US" altLang="ja-JP" dirty="0"/>
              <a:t>Approximation algorithms</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D85E022-90D7-42EF-9952-D3578FCEAC62}"/>
                  </a:ext>
                </a:extLst>
              </p:cNvPr>
              <p:cNvSpPr>
                <a:spLocks noGrp="1"/>
              </p:cNvSpPr>
              <p:nvPr>
                <p:ph sz="quarter" idx="1"/>
              </p:nvPr>
            </p:nvSpPr>
            <p:spPr/>
            <p:txBody>
              <a:bodyPr/>
              <a:lstStyle/>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の最適解を</a:t>
                </a:r>
                <a14:m>
                  <m:oMath xmlns:m="http://schemas.openxmlformats.org/officeDocument/2006/math">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にアルゴリズム</a:t>
                </a:r>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を</m:t>
                    </m:r>
                  </m:oMath>
                </a14:m>
                <a:r>
                  <a:rPr kumimoji="1" lang="ja-JP" altLang="en-US" dirty="0"/>
                  <a:t>用いた時の近似解を</a:t>
                </a:r>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err="1"/>
                  <a:t>の近</a:t>
                </a:r>
                <a:r>
                  <a:rPr kumimoji="1" lang="ja-JP" altLang="en-US" dirty="0"/>
                  <a:t>似性能</a:t>
                </a:r>
                <a:r>
                  <a:rPr kumimoji="1" lang="en-US" altLang="ja-JP" dirty="0"/>
                  <a:t>(approximation ratio)</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は</a:t>
                </a:r>
                <a:br>
                  <a:rPr kumimoji="1" lang="en-US" altLang="ja-JP" dirty="0"/>
                </a:b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𝐼</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den>
                        </m:f>
                      </m:e>
                    </m:func>
                  </m:oMath>
                </a14:m>
                <a:endParaRPr kumimoji="1" lang="en-US" altLang="ja-JP" dirty="0"/>
              </a:p>
              <a:p>
                <a:r>
                  <a:rPr lang="ja-JP" altLang="en-US" dirty="0"/>
                  <a:t>最大化問題でも同様に定義できる</a:t>
                </a:r>
                <a:endParaRPr lang="en-US" altLang="ja-JP" dirty="0"/>
              </a:p>
              <a:p>
                <a:r>
                  <a:rPr lang="ja-JP" altLang="en-US" dirty="0"/>
                  <a:t>目標</a:t>
                </a:r>
                <a14:m>
                  <m:oMath xmlns:m="http://schemas.openxmlformats.org/officeDocument/2006/math">
                    <m:r>
                      <a:rPr lang="ja-JP" altLang="en-US" i="1" smtClean="0">
                        <a:latin typeface="Cambria Math" panose="02040503050406030204" pitchFamily="18" charset="0"/>
                      </a:rPr>
                      <m:t>は</m:t>
                    </m:r>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を小さくするような</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を見つけること</a:t>
                </a:r>
              </a:p>
            </p:txBody>
          </p:sp>
        </mc:Choice>
        <mc:Fallback xmlns="">
          <p:sp>
            <p:nvSpPr>
              <p:cNvPr id="3" name="コンテンツ プレースホルダー 2">
                <a:extLst>
                  <a:ext uri="{FF2B5EF4-FFF2-40B4-BE49-F238E27FC236}">
                    <a16:creationId xmlns:a16="http://schemas.microsoft.com/office/drawing/2014/main" id="{6D85E022-90D7-42EF-9952-D3578FCEAC62}"/>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360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E58D5-C56F-467D-AAB5-F8BA213CD97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B130BEB-6E3D-46A0-82B7-56CAA573BDDE}"/>
                  </a:ext>
                </a:extLst>
              </p:cNvPr>
              <p:cNvSpPr>
                <a:spLocks noGrp="1"/>
              </p:cNvSpPr>
              <p:nvPr>
                <p:ph sz="quarter" idx="1"/>
              </p:nvPr>
            </p:nvSpPr>
            <p:spPr/>
            <p:txBody>
              <a:bodyPr/>
              <a:lstStyle/>
              <a:p>
                <a:r>
                  <a:rPr kumimoji="1" lang="en-US" altLang="ja-JP" dirty="0"/>
                  <a:t>NP</a:t>
                </a:r>
                <a:r>
                  <a:rPr kumimoji="1" lang="ja-JP" altLang="en-US" dirty="0"/>
                  <a:t>困難だと知られている</a:t>
                </a:r>
                <a:endParaRPr kumimoji="1" lang="en-US" altLang="ja-JP" dirty="0"/>
              </a:p>
              <a:p>
                <a:r>
                  <a:rPr lang="ja-JP" altLang="en-US" dirty="0"/>
                  <a:t>問題設定</a:t>
                </a:r>
                <a:endParaRPr lang="en-US" altLang="ja-JP" dirty="0"/>
              </a:p>
              <a:p>
                <a:pPr lvl="1"/>
                <a:r>
                  <a:rPr kumimoji="1" lang="ja-JP" altLang="en-US" dirty="0"/>
                  <a:t>入力</a:t>
                </a:r>
                <a:r>
                  <a:rPr lang="en-US" altLang="ja-JP" dirty="0"/>
                  <a:t>:</a:t>
                </a:r>
                <a:r>
                  <a:rPr lang="ja-JP" altLang="en-US" dirty="0"/>
                  <a:t>無向グラフ</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a14:m>
                <a:endParaRPr kumimoji="1" lang="en-US" altLang="ja-JP" dirty="0"/>
              </a:p>
              <a:p>
                <a:pPr lvl="1"/>
                <a:r>
                  <a:rPr lang="ja-JP" altLang="en-US" dirty="0"/>
                  <a:t>出力</a:t>
                </a:r>
                <a:r>
                  <a:rPr lang="en-US" altLang="ja-JP" dirty="0"/>
                  <a:t>:</a:t>
                </a:r>
                <a:r>
                  <a:rPr lang="ja-JP" altLang="en-US" dirty="0"/>
                  <a:t>全ての辺に接している頂点部分集合</a:t>
                </a:r>
                <a14:m>
                  <m:oMath xmlns:m="http://schemas.openxmlformats.org/officeDocument/2006/math">
                    <m:r>
                      <a:rPr lang="en-US" altLang="ja-JP" b="0" i="1" smtClean="0">
                        <a:latin typeface="Cambria Math" panose="02040503050406030204" pitchFamily="18" charset="0"/>
                      </a:rPr>
                      <m:t>𝑆</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r>
                  <a:rPr lang="ja-JP" altLang="en-US" dirty="0"/>
                  <a:t>目標</a:t>
                </a:r>
                <a:r>
                  <a:rPr lang="en-US" altLang="ja-JP" dirty="0"/>
                  <a:t>:</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𝑆</m:t>
                        </m:r>
                      </m:e>
                    </m:d>
                  </m:oMath>
                </a14:m>
                <a:r>
                  <a:rPr kumimoji="1" lang="ja-JP" altLang="en-US" dirty="0"/>
                  <a:t>の最小化</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B130BEB-6E3D-46A0-82B7-56CAA573BDDE}"/>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717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kumimoji="1" lang="ja-JP" altLang="en-US" dirty="0"/>
              <a:t>こんなグラフが与えられたら</a:t>
            </a:r>
            <a:endParaRPr kumimoji="1" lang="en-US" altLang="ja-JP" dirty="0"/>
          </a:p>
          <a:p>
            <a:endParaRPr kumimoji="1" lang="ja-JP" altLang="en-US" dirty="0"/>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49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lang="ja-JP" altLang="en-US" dirty="0"/>
              <a:t>黒く塗られた</a:t>
            </a:r>
            <a:r>
              <a:rPr lang="en-US" altLang="ja-JP" dirty="0"/>
              <a:t>8</a:t>
            </a:r>
            <a:r>
              <a:rPr lang="ja-JP" altLang="en-US" dirty="0"/>
              <a:t>個の頂点だけで全ての辺と接している</a:t>
            </a:r>
            <a:endParaRPr lang="en-US" altLang="ja-JP" dirty="0"/>
          </a:p>
          <a:p>
            <a:r>
              <a:rPr kumimoji="1" lang="ja-JP" altLang="en-US" dirty="0"/>
              <a:t>これが最適解</a:t>
            </a:r>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16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A24B9-E53E-4928-8633-DDD06F26F44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BFBBECF-7C72-4ED6-B9B5-5F9F8ED0266C}"/>
                  </a:ext>
                </a:extLst>
              </p:cNvPr>
              <p:cNvSpPr>
                <a:spLocks noGrp="1"/>
              </p:cNvSpPr>
              <p:nvPr>
                <p:ph sz="quarter" idx="1"/>
              </p:nvPr>
            </p:nvSpPr>
            <p:spPr/>
            <p:txBody>
              <a:bodyPr/>
              <a:lstStyle/>
              <a:p>
                <a:r>
                  <a:rPr lang="en-US" altLang="ja-JP" dirty="0"/>
                  <a:t>v</a:t>
                </a:r>
                <a:r>
                  <a:rPr kumimoji="1" lang="en-US" altLang="ja-JP" dirty="0"/>
                  <a:t>erte</a:t>
                </a:r>
                <a:r>
                  <a:rPr lang="en-US" altLang="ja-JP" dirty="0"/>
                  <a:t>x cover</a:t>
                </a:r>
                <a:r>
                  <a:rPr lang="ja-JP" altLang="en-US" dirty="0"/>
                  <a:t>は</a:t>
                </a:r>
                <a:r>
                  <a:rPr lang="en-US" altLang="ja-JP" dirty="0"/>
                  <a:t>set cover</a:t>
                </a:r>
                <a:r>
                  <a:rPr lang="ja-JP" altLang="en-US" dirty="0"/>
                  <a:t>の特別なケースなので、</a:t>
                </a:r>
                <a:br>
                  <a:rPr lang="en-US" altLang="ja-JP" dirty="0"/>
                </a:br>
                <a:r>
                  <a:rPr lang="en-US" altLang="ja-JP" dirty="0"/>
                  <a:t>set cover</a:t>
                </a:r>
                <a:r>
                  <a:rPr lang="ja-JP" altLang="en-US" dirty="0" err="1"/>
                  <a:t>の近</a:t>
                </a:r>
                <a:r>
                  <a:rPr lang="ja-JP" altLang="en-US" dirty="0"/>
                  <a:t>似アルゴリズムを用いて近似解を出力できる</a:t>
                </a:r>
                <a:endParaRPr lang="en-US" altLang="ja-JP" dirty="0"/>
              </a:p>
              <a:p>
                <a:r>
                  <a:rPr lang="en-US" altLang="ja-JP" dirty="0"/>
                  <a:t>set cover</a:t>
                </a:r>
              </a:p>
              <a:p>
                <a:pPr lvl="1"/>
                <a:r>
                  <a:rPr lang="ja-JP" altLang="en-US" dirty="0"/>
                  <a:t>入力</a:t>
                </a:r>
                <a:r>
                  <a:rPr lang="en-US" altLang="ja-JP" dirty="0"/>
                  <a:t>:</a:t>
                </a:r>
                <a:r>
                  <a:rPr lang="ja-JP" altLang="en-US" dirty="0"/>
                  <a:t>集合</a:t>
                </a:r>
                <a14:m>
                  <m:oMath xmlns:m="http://schemas.openxmlformats.org/officeDocument/2006/math">
                    <m:r>
                      <a:rPr lang="en-US" altLang="ja-JP" b="0" i="1" smtClean="0">
                        <a:latin typeface="Cambria Math" panose="02040503050406030204" pitchFamily="18" charset="0"/>
                      </a:rPr>
                      <m:t>𝐵</m:t>
                    </m:r>
                    <m:r>
                      <a:rPr lang="ja-JP" altLang="en-US" i="1">
                        <a:latin typeface="Cambria Math" panose="02040503050406030204" pitchFamily="18" charset="0"/>
                      </a:rPr>
                      <m:t>と</m:t>
                    </m:r>
                    <m:r>
                      <a:rPr lang="ja-JP" altLang="en-US" i="1" smtClean="0">
                        <a:latin typeface="Cambria Math" panose="02040503050406030204" pitchFamily="18" charset="0"/>
                      </a:rPr>
                      <m:t>部分集合</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𝑚</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𝐵</m:t>
                    </m:r>
                  </m:oMath>
                </a14:m>
                <a:endParaRPr lang="en-US" altLang="ja-JP" dirty="0"/>
              </a:p>
              <a:p>
                <a:pPr lvl="1"/>
                <a:r>
                  <a:rPr lang="ja-JP" altLang="en-US" dirty="0"/>
                  <a:t>出力</a:t>
                </a:r>
                <a:r>
                  <a:rPr lang="en-US" altLang="ja-JP" dirty="0"/>
                  <a:t>:</a:t>
                </a:r>
                <a14:m>
                  <m:oMath xmlns:m="http://schemas.openxmlformats.org/officeDocument/2006/math">
                    <m:r>
                      <a:rPr lang="en-US" altLang="ja-JP" b="0" i="1" smtClean="0">
                        <a:latin typeface="Cambria Math" panose="02040503050406030204" pitchFamily="18" charset="0"/>
                      </a:rPr>
                      <m:t>𝐵</m:t>
                    </m:r>
                  </m:oMath>
                </a14:m>
                <a:r>
                  <a:rPr lang="ja-JP" altLang="en-US" dirty="0"/>
                  <a:t>の要素を全てカバーできるように</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を</m:t>
                    </m:r>
                  </m:oMath>
                </a14:m>
                <a:r>
                  <a:rPr lang="ja-JP" altLang="en-US" dirty="0"/>
                  <a:t>いくつか選ぶ</a:t>
                </a:r>
                <a:endParaRPr lang="en-US" altLang="ja-JP" dirty="0"/>
              </a:p>
              <a:p>
                <a:pPr lvl="1"/>
                <a:r>
                  <a:rPr lang="ja-JP" altLang="en-US" dirty="0"/>
                  <a:t>目標</a:t>
                </a:r>
                <a:r>
                  <a:rPr lang="en-US" altLang="ja-JP" dirty="0"/>
                  <a:t>:</a:t>
                </a:r>
                <a:r>
                  <a:rPr lang="ja-JP" altLang="en-US" dirty="0"/>
                  <a:t>部分集合の数を最小化する</a:t>
                </a:r>
                <a:endParaRPr lang="en-US" altLang="ja-JP" dirty="0"/>
              </a:p>
              <a:p>
                <a:r>
                  <a:rPr lang="ja-JP" altLang="en-US" dirty="0"/>
                  <a:t>例えば、</a:t>
                </a:r>
                <a:r>
                  <a:rPr lang="en-US" altLang="ja-JP" dirty="0"/>
                  <a:t>greedy</a:t>
                </a:r>
                <a:r>
                  <a:rPr lang="ja-JP" altLang="en-US" dirty="0"/>
                  <a:t>による近似アルゴリズム</a:t>
                </a:r>
                <a:endParaRPr lang="en-US" altLang="ja-JP" dirty="0"/>
              </a:p>
              <a:p>
                <a:pPr lvl="1"/>
                <a:r>
                  <a:rPr lang="ja-JP" altLang="en-US" dirty="0"/>
                  <a:t>次数の多い頂点を</a:t>
                </a:r>
                <a:r>
                  <a:rPr lang="en-US" altLang="ja-JP" dirty="0"/>
                  <a:t>1</a:t>
                </a:r>
                <a:r>
                  <a:rPr lang="ja-JP" altLang="en-US" dirty="0"/>
                  <a:t>つ選んで、その頂点と頂点に接している辺を取り除くことを繰り返す</a:t>
                </a:r>
                <a:r>
                  <a:rPr lang="en-US" altLang="ja-JP" dirty="0"/>
                  <a:t>(</a:t>
                </a:r>
                <a:r>
                  <a:rPr lang="ja-JP" altLang="en-US" dirty="0"/>
                  <a:t>辺がなくなったら停止</a:t>
                </a:r>
                <a:r>
                  <a:rPr lang="en-US" altLang="ja-JP" dirty="0"/>
                  <a:t>)</a:t>
                </a:r>
              </a:p>
            </p:txBody>
          </p:sp>
        </mc:Choice>
        <mc:Fallback xmlns="">
          <p:sp>
            <p:nvSpPr>
              <p:cNvPr id="3" name="コンテンツ プレースホルダー 2">
                <a:extLst>
                  <a:ext uri="{FF2B5EF4-FFF2-40B4-BE49-F238E27FC236}">
                    <a16:creationId xmlns:a16="http://schemas.microsoft.com/office/drawing/2014/main" id="{9BFBBECF-7C72-4ED6-B9B5-5F9F8ED0266C}"/>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27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7582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6C02C-A062-4746-9D50-18EA25D3D7C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D202C50-23BA-4B9B-B569-8B641C75D7B4}"/>
                  </a:ext>
                </a:extLst>
              </p:cNvPr>
              <p:cNvSpPr>
                <a:spLocks noGrp="1"/>
              </p:cNvSpPr>
              <p:nvPr>
                <p:ph sz="quarter" idx="1"/>
              </p:nvPr>
            </p:nvSpPr>
            <p:spPr/>
            <p:txBody>
              <a:bodyPr/>
              <a:lstStyle/>
              <a:p>
                <a:r>
                  <a:rPr lang="en-US" altLang="ja-JP" dirty="0"/>
                  <a:t>greedy</a:t>
                </a:r>
                <a:r>
                  <a:rPr lang="ja-JP" altLang="en-US" dirty="0"/>
                  <a:t>による近似アルゴリズムの近似性能は</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𝑛</m:t>
                        </m:r>
                        <m:r>
                          <a:rPr lang="en-US" altLang="ja-JP" b="0" i="1" smtClean="0">
                            <a:latin typeface="Cambria Math" panose="02040503050406030204" pitchFamily="18" charset="0"/>
                          </a:rPr>
                          <m:t>)</m:t>
                        </m:r>
                      </m:e>
                    </m:func>
                  </m:oMath>
                </a14:m>
                <a:endParaRPr lang="en-US" altLang="ja-JP" dirty="0"/>
              </a:p>
              <a:p>
                <a:pPr lvl="1"/>
                <a:r>
                  <a:rPr lang="en-US" altLang="ja-JP" dirty="0"/>
                  <a:t>vertex cover</a:t>
                </a:r>
                <a:r>
                  <a:rPr lang="ja-JP" altLang="en-US" dirty="0" err="1"/>
                  <a:t>にも</a:t>
                </a:r>
                <a:r>
                  <a:rPr lang="ja-JP" altLang="en-US" dirty="0"/>
                  <a:t>同様に動作する</a:t>
                </a:r>
                <a:endParaRPr lang="en-US" altLang="ja-JP" dirty="0"/>
              </a:p>
              <a:p>
                <a:r>
                  <a:rPr lang="en-US" altLang="ja-JP" dirty="0"/>
                  <a:t>v</a:t>
                </a:r>
                <a:r>
                  <a:rPr kumimoji="1" lang="en-US" altLang="ja-JP" dirty="0"/>
                  <a:t>ertex cover</a:t>
                </a:r>
                <a:r>
                  <a:rPr kumimoji="1" lang="ja-JP" altLang="en-US" dirty="0"/>
                  <a:t>に対するより良い近似アルゴリズム</a:t>
                </a:r>
                <a:endParaRPr kumimoji="1" lang="en-US" altLang="ja-JP" dirty="0"/>
              </a:p>
              <a:p>
                <a:pPr lvl="1"/>
                <a:r>
                  <a:rPr lang="ja-JP" altLang="en-US" dirty="0"/>
                  <a:t>共通の頂点を持たない辺の部分集合であるマッチングの</a:t>
                </a:r>
                <a:br>
                  <a:rPr lang="en-US" altLang="ja-JP" dirty="0"/>
                </a:br>
                <a:r>
                  <a:rPr lang="ja-JP" altLang="en-US" dirty="0"/>
                  <a:t>概念に基づく</a:t>
                </a:r>
                <a:endParaRPr lang="en-US" altLang="ja-JP" dirty="0"/>
              </a:p>
              <a:p>
                <a:r>
                  <a:rPr kumimoji="1" lang="ja-JP" altLang="en-US" dirty="0"/>
                  <a:t>どの辺も追加することが出来なくなったらマッチングは</a:t>
                </a:r>
                <a:br>
                  <a:rPr kumimoji="1" lang="en-US" altLang="ja-JP" dirty="0"/>
                </a:br>
                <a:r>
                  <a:rPr kumimoji="1" lang="ja-JP" altLang="en-US" dirty="0"/>
                  <a:t>最大</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D202C50-23BA-4B9B-B569-8B641C75D7B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906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5AC08-AA6E-44B7-BC9B-D57ECC397415}"/>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0E475A3E-28CF-48F3-ACAF-68C819D7A676}"/>
              </a:ext>
            </a:extLst>
          </p:cNvPr>
          <p:cNvSpPr>
            <a:spLocks noGrp="1"/>
          </p:cNvSpPr>
          <p:nvPr>
            <p:ph sz="quarter" idx="1"/>
          </p:nvPr>
        </p:nvSpPr>
        <p:spPr/>
        <p:txBody>
          <a:bodyPr/>
          <a:lstStyle/>
          <a:p>
            <a:r>
              <a:rPr lang="ja-JP" altLang="en-US" dirty="0"/>
              <a:t>極大マッチングは良い</a:t>
            </a:r>
            <a:r>
              <a:rPr lang="en-US" altLang="ja-JP" dirty="0"/>
              <a:t>vertex cover</a:t>
            </a:r>
            <a:r>
              <a:rPr lang="ja-JP" altLang="en-US" dirty="0"/>
              <a:t>を見つけてくれて、</a:t>
            </a:r>
            <a:br>
              <a:rPr lang="en-US" altLang="ja-JP" dirty="0"/>
            </a:br>
            <a:r>
              <a:rPr lang="ja-JP" altLang="en-US" dirty="0"/>
              <a:t>実装するのが簡単</a:t>
            </a:r>
            <a:endParaRPr lang="en-US" altLang="ja-JP" dirty="0"/>
          </a:p>
          <a:p>
            <a:pPr lvl="1"/>
            <a:r>
              <a:rPr lang="ja-JP" altLang="en-US" dirty="0"/>
              <a:t>既に選択されている辺と共通する頂点を持たないような</a:t>
            </a:r>
            <a:br>
              <a:rPr lang="en-US" altLang="ja-JP" dirty="0"/>
            </a:br>
            <a:r>
              <a:rPr lang="ja-JP" altLang="en-US" dirty="0"/>
              <a:t>辺を選択する</a:t>
            </a:r>
            <a:r>
              <a:rPr lang="en-US" altLang="ja-JP" dirty="0"/>
              <a:t>(</a:t>
            </a:r>
            <a:r>
              <a:rPr lang="ja-JP" altLang="en-US" dirty="0"/>
              <a:t>これを出来なくなるまで繰り返す</a:t>
            </a:r>
            <a:r>
              <a:rPr lang="en-US" altLang="ja-JP" dirty="0"/>
              <a:t>)</a:t>
            </a:r>
          </a:p>
        </p:txBody>
      </p:sp>
      <p:pic>
        <p:nvPicPr>
          <p:cNvPr id="5" name="図 4">
            <a:extLst>
              <a:ext uri="{FF2B5EF4-FFF2-40B4-BE49-F238E27FC236}">
                <a16:creationId xmlns:a16="http://schemas.microsoft.com/office/drawing/2014/main" id="{E270D370-9C53-4384-8D2B-4359485F5F31}"/>
              </a:ext>
            </a:extLst>
          </p:cNvPr>
          <p:cNvPicPr>
            <a:picLocks noChangeAspect="1"/>
          </p:cNvPicPr>
          <p:nvPr/>
        </p:nvPicPr>
        <p:blipFill rotWithShape="1">
          <a:blip r:embed="rId2">
            <a:extLst>
              <a:ext uri="{28A0092B-C50C-407E-A947-70E740481C1C}">
                <a14:useLocalDpi xmlns:a14="http://schemas.microsoft.com/office/drawing/2010/main" val="0"/>
              </a:ext>
            </a:extLst>
          </a:blip>
          <a:srcRect l="968" t="18315" r="966" b="26439"/>
          <a:stretch/>
        </p:blipFill>
        <p:spPr>
          <a:xfrm>
            <a:off x="83574" y="3275190"/>
            <a:ext cx="8976852" cy="2841524"/>
          </a:xfrm>
          <a:prstGeom prst="rect">
            <a:avLst/>
          </a:prstGeom>
        </p:spPr>
      </p:pic>
    </p:spTree>
    <p:extLst>
      <p:ext uri="{BB962C8B-B14F-4D97-AF65-F5344CB8AC3E}">
        <p14:creationId xmlns:p14="http://schemas.microsoft.com/office/powerpoint/2010/main" val="3753949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8162A-1F3B-44BC-8D48-042EA1763579}"/>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CCAE2BD7-C42B-4AE2-97C0-DA9263EF3BA7}"/>
              </a:ext>
            </a:extLst>
          </p:cNvPr>
          <p:cNvSpPr>
            <a:spLocks noGrp="1"/>
          </p:cNvSpPr>
          <p:nvPr>
            <p:ph sz="quarter" idx="1"/>
          </p:nvPr>
        </p:nvSpPr>
        <p:spPr/>
        <p:txBody>
          <a:bodyPr/>
          <a:lstStyle/>
          <a:p>
            <a:r>
              <a:rPr kumimoji="1" lang="ja-JP" altLang="en-US" dirty="0"/>
              <a:t>マッチングと</a:t>
            </a:r>
            <a:r>
              <a:rPr kumimoji="1" lang="en-US" altLang="ja-JP" dirty="0"/>
              <a:t>vertex cover</a:t>
            </a:r>
            <a:r>
              <a:rPr lang="ja-JP" altLang="en-US" dirty="0"/>
              <a:t>との関係</a:t>
            </a:r>
            <a:endParaRPr lang="en-US" altLang="ja-JP" dirty="0"/>
          </a:p>
          <a:p>
            <a:pPr lvl="1"/>
            <a:r>
              <a:rPr lang="ja-JP" altLang="en-US" dirty="0"/>
              <a:t>少なくとも</a:t>
            </a:r>
            <a:r>
              <a:rPr lang="en-US" altLang="ja-JP" dirty="0"/>
              <a:t>vertex cover</a:t>
            </a:r>
            <a:r>
              <a:rPr lang="ja-JP" altLang="en-US" dirty="0"/>
              <a:t>は極大マッチングでの辺の数と同じだけなければいけない</a:t>
            </a:r>
            <a:endParaRPr lang="en-US" altLang="ja-JP" dirty="0"/>
          </a:p>
          <a:p>
            <a:pPr lvl="2"/>
            <a:r>
              <a:rPr lang="ja-JP" altLang="en-US" dirty="0"/>
              <a:t>極大マッチングでの辺はその辺の端点</a:t>
            </a:r>
            <a:r>
              <a:rPr lang="en-US" altLang="ja-JP" dirty="0"/>
              <a:t>(</a:t>
            </a:r>
            <a:r>
              <a:rPr lang="ja-JP" altLang="en-US" dirty="0"/>
              <a:t>頂点</a:t>
            </a:r>
            <a:r>
              <a:rPr lang="en-US" altLang="ja-JP" dirty="0"/>
              <a:t>)</a:t>
            </a:r>
            <a:r>
              <a:rPr lang="ja-JP" altLang="en-US" dirty="0"/>
              <a:t>の一つに被覆される</a:t>
            </a:r>
            <a:br>
              <a:rPr lang="en-US" altLang="ja-JP" dirty="0"/>
            </a:br>
            <a:r>
              <a:rPr lang="ja-JP" altLang="en-US" dirty="0"/>
              <a:t>から</a:t>
            </a:r>
            <a:endParaRPr lang="en-US" altLang="ja-JP" dirty="0"/>
          </a:p>
          <a:p>
            <a:pPr lvl="1"/>
            <a:r>
              <a:rPr lang="ja-JP" altLang="en-US" dirty="0"/>
              <a:t>これはマッチングが</a:t>
            </a:r>
            <a:r>
              <a:rPr lang="en-US" altLang="ja-JP" dirty="0"/>
              <a:t>vertex cover</a:t>
            </a:r>
            <a:r>
              <a:rPr lang="ja-JP" altLang="en-US" dirty="0"/>
              <a:t>の最適解の下界を</a:t>
            </a:r>
            <a:br>
              <a:rPr lang="en-US" altLang="ja-JP" dirty="0"/>
            </a:br>
            <a:r>
              <a:rPr lang="ja-JP" altLang="en-US" dirty="0"/>
              <a:t>求めてくれていることになる</a:t>
            </a:r>
            <a:endParaRPr lang="en-US" altLang="ja-JP" dirty="0"/>
          </a:p>
          <a:p>
            <a:r>
              <a:rPr lang="en-US" altLang="ja-JP" dirty="0"/>
              <a:t>NP</a:t>
            </a:r>
            <a:r>
              <a:rPr lang="ja-JP" altLang="en-US" dirty="0"/>
              <a:t>完全な問題に対する近似アルゴリズムの完成度を比較できるので、下界が求まることは重要なステップの一つ</a:t>
            </a:r>
            <a:endParaRPr lang="en-US" altLang="ja-JP" dirty="0"/>
          </a:p>
        </p:txBody>
      </p:sp>
    </p:spTree>
    <p:extLst>
      <p:ext uri="{BB962C8B-B14F-4D97-AF65-F5344CB8AC3E}">
        <p14:creationId xmlns:p14="http://schemas.microsoft.com/office/powerpoint/2010/main" val="116368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5196A-E16C-478F-9DAF-09C9505D674D}"/>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0C823E6-0063-44C4-BCCE-756F0ABBC85A}"/>
                  </a:ext>
                </a:extLst>
              </p:cNvPr>
              <p:cNvSpPr>
                <a:spLocks noGrp="1"/>
              </p:cNvSpPr>
              <p:nvPr>
                <p:ph sz="quarter" idx="1"/>
              </p:nvPr>
            </p:nvSpPr>
            <p:spPr/>
            <p:txBody>
              <a:bodyPr/>
              <a:lstStyle/>
              <a:p>
                <a:r>
                  <a:rPr kumimoji="1" lang="ja-JP" altLang="en-US" dirty="0"/>
                  <a:t>下界以外にもう一つ求まることがある</a:t>
                </a:r>
                <a:endParaRPr kumimoji="1" lang="en-US" altLang="ja-JP" dirty="0"/>
              </a:p>
              <a:p>
                <a:r>
                  <a:rPr lang="ja-JP" altLang="en-US" dirty="0"/>
                  <a:t>準備</a:t>
                </a:r>
                <a:endParaRPr lang="en-US" altLang="ja-JP" dirty="0"/>
              </a:p>
              <a:p>
                <a:pPr lvl="1"/>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を</a:t>
                </a:r>
                <a:r>
                  <a:rPr kumimoji="1" lang="en-US" altLang="ja-JP" dirty="0"/>
                  <a:t>”</a:t>
                </a:r>
                <a:r>
                  <a:rPr kumimoji="1" lang="ja-JP" altLang="en-US" dirty="0"/>
                  <a:t>極大マッチング</a:t>
                </a:r>
                <a14:m>
                  <m:oMath xmlns:m="http://schemas.openxmlformats.org/officeDocument/2006/math">
                    <m:r>
                      <a:rPr kumimoji="1" lang="en-US" altLang="ja-JP" b="0" i="1" smtClean="0">
                        <a:latin typeface="Cambria Math" panose="02040503050406030204" pitchFamily="18" charset="0"/>
                      </a:rPr>
                      <m:t>𝑀</m:t>
                    </m:r>
                    <m:r>
                      <a:rPr lang="ja-JP" altLang="en-US" i="1">
                        <a:latin typeface="Cambria Math" panose="02040503050406030204" pitchFamily="18" charset="0"/>
                      </a:rPr>
                      <m:t>で</m:t>
                    </m:r>
                    <m:r>
                      <a:rPr lang="ja-JP" altLang="en-US" i="1" smtClean="0">
                        <a:latin typeface="Cambria Math" panose="02040503050406030204" pitchFamily="18" charset="0"/>
                      </a:rPr>
                      <m:t>選</m:t>
                    </m:r>
                    <m:r>
                      <a:rPr kumimoji="1" lang="ja-JP" altLang="en-US" i="1" dirty="0" smtClean="0">
                        <a:latin typeface="Cambria Math" panose="02040503050406030204" pitchFamily="18" charset="0"/>
                      </a:rPr>
                      <m:t>ばれた</m:t>
                    </m:r>
                  </m:oMath>
                </a14:m>
                <a:r>
                  <a:rPr kumimoji="1" lang="ja-JP" altLang="en-US" dirty="0"/>
                  <a:t>辺</a:t>
                </a:r>
                <a:r>
                  <a:rPr kumimoji="1" lang="en-US" altLang="ja-JP" dirty="0"/>
                  <a:t>”</a:t>
                </a:r>
                <a:r>
                  <a:rPr kumimoji="1" lang="ja-JP" altLang="en-US" dirty="0"/>
                  <a:t>の両端の頂点集合</a:t>
                </a:r>
                <a:endParaRPr lang="en-US" altLang="ja-JP" dirty="0"/>
              </a:p>
              <a:p>
                <a:r>
                  <a:rPr kumimoji="1" lang="ja-JP" altLang="en-US" dirty="0"/>
                  <a:t>このとき、</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は</a:t>
                </a:r>
                <a:r>
                  <a:rPr kumimoji="1" lang="en-US" altLang="ja-JP" dirty="0"/>
                  <a:t>vertex cover</a:t>
                </a:r>
              </a:p>
              <a:p>
                <a:pPr lvl="1"/>
                <a:r>
                  <a:rPr kumimoji="1" lang="ja-JP" altLang="en-US" dirty="0"/>
                  <a:t>もし</a:t>
                </a:r>
                <a:r>
                  <a:rPr kumimoji="1" lang="en-US" altLang="ja-JP" dirty="0"/>
                  <a:t>vertex cover</a:t>
                </a:r>
                <a:r>
                  <a:rPr kumimoji="1" lang="ja-JP" altLang="en-US" dirty="0"/>
                  <a:t>じゃないとしたら、</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で接していない辺があるはず</a:t>
                </a:r>
                <a:endParaRPr kumimoji="1" lang="en-US" altLang="ja-JP" dirty="0"/>
              </a:p>
              <a:p>
                <a:pPr lvl="1"/>
                <a:r>
                  <a:rPr lang="ja-JP" altLang="en-US" dirty="0"/>
                  <a:t>これは</a:t>
                </a:r>
                <a14:m>
                  <m:oMath xmlns:m="http://schemas.openxmlformats.org/officeDocument/2006/math">
                    <m:r>
                      <a:rPr lang="en-US" altLang="ja-JP" b="0" i="1" smtClean="0">
                        <a:latin typeface="Cambria Math" panose="02040503050406030204" pitchFamily="18" charset="0"/>
                      </a:rPr>
                      <m:t>𝑀</m:t>
                    </m:r>
                  </m:oMath>
                </a14:m>
                <a:r>
                  <a:rPr kumimoji="1" lang="ja-JP" altLang="en-US" dirty="0"/>
                  <a:t>にその辺を加えることが出来るはずなので、極大マッチングではない</a:t>
                </a:r>
                <a:endParaRPr kumimoji="1" lang="en-US" altLang="ja-JP" dirty="0"/>
              </a:p>
              <a:p>
                <a14:m>
                  <m:oMath xmlns:m="http://schemas.openxmlformats.org/officeDocument/2006/math">
                    <m:r>
                      <a:rPr kumimoji="1" lang="en-US" altLang="ja-JP" b="0" i="1" smtClean="0">
                        <a:latin typeface="Cambria Math" panose="02040503050406030204" pitchFamily="18" charset="0"/>
                      </a:rPr>
                      <m:t>𝑆</m:t>
                    </m:r>
                    <m:r>
                      <a:rPr lang="ja-JP" altLang="en-US" i="1">
                        <a:latin typeface="Cambria Math" panose="02040503050406030204" pitchFamily="18" charset="0"/>
                      </a:rPr>
                      <m:t>の</m:t>
                    </m:r>
                    <m:r>
                      <a:rPr lang="ja-JP" altLang="en-US" i="1" smtClean="0">
                        <a:latin typeface="Cambria Math" panose="02040503050406030204" pitchFamily="18" charset="0"/>
                      </a:rPr>
                      <m:t>サイズ</m:t>
                    </m:r>
                    <m:r>
                      <a:rPr lang="ja-JP" altLang="en-US" i="1">
                        <a:latin typeface="Cambria Math" panose="02040503050406030204" pitchFamily="18" charset="0"/>
                      </a:rPr>
                      <m:t>は</m:t>
                    </m:r>
                    <m:r>
                      <a:rPr lang="en-US" altLang="ja-JP" b="0" i="1"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endParaRPr kumimoji="1" lang="en-US" altLang="ja-JP" dirty="0"/>
              </a:p>
              <a:p>
                <a:pPr lvl="1"/>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0C823E6-0063-44C4-BCCE-756F0ABBC8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3413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tx1">
                    <a:lumMod val="50000"/>
                    <a:lumOff val="50000"/>
                  </a:schemeClr>
                </a:solidFill>
              </a:rPr>
              <a:t>Intelligent exhaustive search</a:t>
            </a:r>
          </a:p>
          <a:p>
            <a:pPr lvl="1"/>
            <a:r>
              <a:rPr lang="en-US" altLang="ja-JP" sz="2000" dirty="0">
                <a:solidFill>
                  <a:schemeClr val="tx1">
                    <a:lumMod val="50000"/>
                    <a:lumOff val="50000"/>
                  </a:schemeClr>
                </a:solidFill>
              </a:rPr>
              <a:t>Backtracking</a:t>
            </a:r>
          </a:p>
          <a:p>
            <a:pPr lvl="1"/>
            <a:r>
              <a:rPr kumimoji="1" lang="en-US" altLang="ja-JP" sz="2000" dirty="0">
                <a:solidFill>
                  <a:schemeClr val="tx1">
                    <a:lumMod val="50000"/>
                    <a:lumOff val="50000"/>
                  </a:schemeClr>
                </a:solidFill>
              </a:rPr>
              <a:t>Branch-and-bound</a:t>
            </a:r>
          </a:p>
          <a:p>
            <a:r>
              <a:rPr lang="en-US" altLang="ja-JP" dirty="0">
                <a:solidFill>
                  <a:schemeClr val="accent3"/>
                </a:solidFill>
              </a:rPr>
              <a:t>Approximation algorithms</a:t>
            </a:r>
          </a:p>
          <a:p>
            <a:pPr lvl="1"/>
            <a:r>
              <a:rPr lang="en-US" altLang="ja-JP" dirty="0">
                <a:solidFill>
                  <a:schemeClr val="accent3"/>
                </a:solidFill>
              </a:rPr>
              <a:t>Vertex cover</a:t>
            </a:r>
          </a:p>
          <a:p>
            <a:pPr lvl="1"/>
            <a:r>
              <a:rPr lang="en-US" altLang="ja-JP" dirty="0">
                <a:solidFill>
                  <a:schemeClr val="accent3"/>
                </a:solidFill>
              </a:rPr>
              <a:t>Clustering</a:t>
            </a:r>
          </a:p>
          <a:p>
            <a:pPr lvl="1"/>
            <a:r>
              <a:rPr lang="en-US" altLang="ja-JP" dirty="0">
                <a:solidFill>
                  <a:schemeClr val="accent3"/>
                </a:solidFill>
              </a:rPr>
              <a:t>TSP</a:t>
            </a:r>
          </a:p>
          <a:p>
            <a:pPr lvl="1"/>
            <a:r>
              <a:rPr lang="en-US" altLang="ja-JP" dirty="0">
                <a:solidFill>
                  <a:schemeClr val="accent3"/>
                </a:solidFill>
              </a:rPr>
              <a:t>Knapsack</a:t>
            </a:r>
          </a:p>
          <a:p>
            <a:pPr lvl="1"/>
            <a:r>
              <a:rPr lang="en-US" altLang="ja-JP" dirty="0">
                <a:solidFill>
                  <a:schemeClr val="accent3"/>
                </a:solidFill>
              </a:rPr>
              <a:t>The approximability hierarchy</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3762819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7C69B-3FE6-42E4-8B4B-3E0E44931AE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EF318EA9-2845-4B05-BADE-92033C3DF422}"/>
                  </a:ext>
                </a:extLst>
              </p:cNvPr>
              <p:cNvSpPr>
                <a:spLocks noGrp="1"/>
              </p:cNvSpPr>
              <p:nvPr>
                <p:ph sz="quarter" idx="1"/>
              </p:nvPr>
            </p:nvSpPr>
            <p:spPr/>
            <p:txBody>
              <a:bodyPr/>
              <a:lstStyle/>
              <a:p>
                <a:r>
                  <a:rPr kumimoji="1" lang="ja-JP" altLang="en-US" dirty="0"/>
                  <a:t>近似アルゴリズムは以下のようになる</a:t>
                </a:r>
                <a:endParaRPr kumimoji="1" lang="en-US" altLang="ja-JP" dirty="0"/>
              </a:p>
              <a:p>
                <a:endParaRPr kumimoji="1" lang="en-US" altLang="ja-JP" dirty="0"/>
              </a:p>
              <a:p>
                <a:r>
                  <a:rPr lang="ja-JP" altLang="en-US" dirty="0"/>
                  <a:t>この近似アルゴリズムの近似性能は最大で</a:t>
                </a:r>
                <a:r>
                  <a:rPr lang="en-US" altLang="ja-JP" dirty="0"/>
                  <a:t>2</a:t>
                </a:r>
              </a:p>
              <a:p>
                <a:pPr lvl="1"/>
                <a:r>
                  <a:rPr lang="ja-JP" altLang="en-US" dirty="0"/>
                  <a:t>最悪の場合、</a:t>
                </a:r>
                <a:r>
                  <a:rPr lang="en-US" altLang="ja-JP" dirty="0"/>
                  <a:t>vertex cover</a:t>
                </a:r>
                <a:r>
                  <a:rPr lang="ja-JP" altLang="en-US" dirty="0"/>
                  <a:t>の最適解の頂点の個数は</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でそれに対してこのアルゴリズムは</a:t>
                </a:r>
                <a14:m>
                  <m:oMath xmlns:m="http://schemas.openxmlformats.org/officeDocument/2006/math">
                    <m:r>
                      <a:rPr lang="en-US" altLang="ja-JP" b="0" i="0"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個の頂点集合を</a:t>
                </a:r>
                <a:br>
                  <a:rPr lang="en-US" altLang="ja-JP" dirty="0"/>
                </a:br>
                <a:r>
                  <a:rPr lang="ja-JP" altLang="en-US" dirty="0"/>
                  <a:t>出力するから</a:t>
                </a:r>
                <a:endParaRPr lang="en-US" altLang="ja-JP" dirty="0"/>
              </a:p>
            </p:txBody>
          </p:sp>
        </mc:Choice>
        <mc:Fallback xmlns="">
          <p:sp>
            <p:nvSpPr>
              <p:cNvPr id="6" name="コンテンツ プレースホルダー 5">
                <a:extLst>
                  <a:ext uri="{FF2B5EF4-FFF2-40B4-BE49-F238E27FC236}">
                    <a16:creationId xmlns:a16="http://schemas.microsoft.com/office/drawing/2014/main" id="{EF318EA9-2845-4B05-BADE-92033C3DF42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AE48922D-B5D3-4B1C-9F28-66EE63517F87}"/>
              </a:ext>
            </a:extLst>
          </p:cNvPr>
          <p:cNvPicPr>
            <a:picLocks noChangeAspect="1"/>
          </p:cNvPicPr>
          <p:nvPr/>
        </p:nvPicPr>
        <p:blipFill rotWithShape="1">
          <a:blip r:embed="rId3">
            <a:extLst>
              <a:ext uri="{28A0092B-C50C-407E-A947-70E740481C1C}">
                <a14:useLocalDpi xmlns:a14="http://schemas.microsoft.com/office/drawing/2010/main" val="0"/>
              </a:ext>
            </a:extLst>
          </a:blip>
          <a:srcRect l="14839" t="51386" r="13333" b="35042"/>
          <a:stretch/>
        </p:blipFill>
        <p:spPr>
          <a:xfrm>
            <a:off x="609601" y="1651819"/>
            <a:ext cx="6567948" cy="698090"/>
          </a:xfrm>
          <a:prstGeom prst="rect">
            <a:avLst/>
          </a:prstGeom>
        </p:spPr>
      </p:pic>
    </p:spTree>
    <p:extLst>
      <p:ext uri="{BB962C8B-B14F-4D97-AF65-F5344CB8AC3E}">
        <p14:creationId xmlns:p14="http://schemas.microsoft.com/office/powerpoint/2010/main" val="418682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5C896-FC10-40A1-BD85-FBDBDB4CADE9}"/>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A2F21EC-1159-4860-B634-632F08A83E05}"/>
                  </a:ext>
                </a:extLst>
              </p:cNvPr>
              <p:cNvSpPr>
                <a:spLocks noGrp="1"/>
              </p:cNvSpPr>
              <p:nvPr>
                <p:ph sz="quarter" idx="1"/>
              </p:nvPr>
            </p:nvSpPr>
            <p:spPr/>
            <p:txBody>
              <a:bodyPr/>
              <a:lstStyle/>
              <a:p>
                <a:r>
                  <a:rPr lang="en-US" altLang="ja-JP" dirty="0"/>
                  <a:t>vertex</a:t>
                </a:r>
                <a:r>
                  <a:rPr lang="ja-JP" altLang="en-US" dirty="0"/>
                  <a:t> </a:t>
                </a:r>
                <a:r>
                  <a:rPr lang="en-US" altLang="ja-JP" dirty="0"/>
                  <a:t>cover</a:t>
                </a:r>
                <a:r>
                  <a:rPr lang="ja-JP" altLang="en-US" dirty="0"/>
                  <a:t>の最適解を見つけることは出来ないが、極大マッチングという異なる方法によって容易に近似解が</a:t>
                </a:r>
                <a:br>
                  <a:rPr lang="en-US" altLang="ja-JP" dirty="0"/>
                </a:br>
                <a:r>
                  <a:rPr lang="ja-JP" altLang="en-US" dirty="0"/>
                  <a:t>見つかる</a:t>
                </a:r>
                <a:endParaRPr lang="en-US" altLang="ja-JP" dirty="0"/>
              </a:p>
              <a:p>
                <a:r>
                  <a:rPr kumimoji="1" lang="ja-JP" altLang="en-US" dirty="0"/>
                  <a:t>また、</a:t>
                </a:r>
                <a:r>
                  <a:rPr kumimoji="1" lang="en-US" altLang="ja-JP" dirty="0"/>
                  <a:t>2</a:t>
                </a:r>
                <a:r>
                  <a:rPr kumimoji="1" lang="ja-JP" altLang="en-US" dirty="0" err="1"/>
                  <a:t>つの</a:t>
                </a:r>
                <a:r>
                  <a:rPr kumimoji="1" lang="ja-JP" altLang="en-US" dirty="0"/>
                  <a:t>知見を得ることが</a:t>
                </a:r>
                <a:r>
                  <a:rPr lang="ja-JP" altLang="en-US" dirty="0"/>
                  <a:t>出来る</a:t>
                </a:r>
                <a:endParaRPr kumimoji="1" lang="en-US" altLang="ja-JP" dirty="0"/>
              </a:p>
              <a:p>
                <a:pPr marL="822960" lvl="1" indent="-457200">
                  <a:buFont typeface="+mj-lt"/>
                  <a:buAutoNum type="arabicPeriod"/>
                </a:pPr>
                <a:r>
                  <a:rPr kumimoji="1" lang="ja-JP" altLang="en-US" dirty="0"/>
                  <a:t>この近似アルゴリズムは最適解の下界を知らせてくれる</a:t>
                </a:r>
                <a:endParaRPr kumimoji="1" lang="en-US" altLang="ja-JP" dirty="0"/>
              </a:p>
              <a:p>
                <a:pPr marL="822960" lvl="1" indent="-457200">
                  <a:buFont typeface="+mj-lt"/>
                  <a:buAutoNum type="arabicPeriod"/>
                </a:pPr>
                <a:r>
                  <a:rPr kumimoji="1" lang="en-US" altLang="ja-JP" dirty="0"/>
                  <a:t>1</a:t>
                </a:r>
                <a:r>
                  <a:rPr kumimoji="1" lang="ja-JP" altLang="en-US" dirty="0"/>
                  <a:t>を用いて最適解と関係する頂点数の新たな</a:t>
                </a:r>
                <a:r>
                  <a:rPr kumimoji="1" lang="en-US" altLang="ja-JP" dirty="0"/>
                  <a:t>vertex cover</a:t>
                </a:r>
                <a:r>
                  <a:rPr kumimoji="1" lang="ja-JP" altLang="en-US" dirty="0"/>
                  <a:t>を構築することに近似アルゴリズムを使える</a:t>
                </a:r>
                <a:endParaRPr kumimoji="1" lang="en-US" altLang="ja-JP" dirty="0"/>
              </a:p>
              <a:p>
                <a:pPr marL="502920" indent="-457200"/>
                <a:r>
                  <a:rPr lang="ja-JP" altLang="en-US" dirty="0"/>
                  <a:t>この単純な近似アルゴリズムは</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endParaRPr lang="en-US" altLang="ja-JP" b="0" dirty="0">
                  <a:ea typeface="Cambria Math" panose="02040503050406030204" pitchFamily="18" charset="0"/>
                </a:endParaRPr>
              </a:p>
              <a:p>
                <a:pPr marL="502920" indent="-457200"/>
                <a:r>
                  <a:rPr kumimoji="1" lang="ja-JP" altLang="en-US" dirty="0"/>
                  <a:t>実際には</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=2</m:t>
                    </m:r>
                    <m:r>
                      <a:rPr lang="ja-JP" altLang="en-US" i="1">
                        <a:latin typeface="Cambria Math" panose="02040503050406030204" pitchFamily="18" charset="0"/>
                      </a:rPr>
                      <m:t>となる</m:t>
                    </m:r>
                  </m:oMath>
                </a14:m>
                <a:r>
                  <a:rPr lang="ja-JP" altLang="en-US" dirty="0"/>
                  <a:t>グラフを見つけることは困難ではない</a:t>
                </a:r>
                <a:endParaRPr lang="en-US" altLang="ja-JP" dirty="0"/>
              </a:p>
              <a:p>
                <a:pPr marL="502920" indent="-457200"/>
                <a:r>
                  <a:rPr lang="ja-JP" altLang="en-US" dirty="0"/>
                  <a:t>従って、</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=2</m:t>
                    </m:r>
                  </m:oMath>
                </a14:m>
                <a:endParaRPr lang="en-US" altLang="ja-JP" dirty="0"/>
              </a:p>
              <a:p>
                <a:pPr marL="502920" indent="-457200"/>
                <a:endParaRPr lang="en-US" altLang="ja-JP" dirty="0">
                  <a:ea typeface="Cambria Math" panose="02040503050406030204" pitchFamily="18" charset="0"/>
                </a:endParaRPr>
              </a:p>
            </p:txBody>
          </p:sp>
        </mc:Choice>
        <mc:Fallback xmlns="">
          <p:sp>
            <p:nvSpPr>
              <p:cNvPr id="3" name="コンテンツ プレースホルダー 2">
                <a:extLst>
                  <a:ext uri="{FF2B5EF4-FFF2-40B4-BE49-F238E27FC236}">
                    <a16:creationId xmlns:a16="http://schemas.microsoft.com/office/drawing/2014/main" id="{6A2F21EC-1159-4860-B634-632F08A83E05}"/>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663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AB99C-1E87-4F03-85D5-061F6FA62CB9}"/>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8A38F71-F50C-4B15-AAD0-3707F9C99F4B}"/>
                  </a:ext>
                </a:extLst>
              </p:cNvPr>
              <p:cNvSpPr>
                <a:spLocks noGrp="1"/>
              </p:cNvSpPr>
              <p:nvPr>
                <p:ph sz="quarter" idx="1"/>
              </p:nvPr>
            </p:nvSpPr>
            <p:spPr/>
            <p:txBody>
              <a:bodyPr/>
              <a:lstStyle/>
              <a:p>
                <a:r>
                  <a:rPr lang="ja-JP" altLang="en-US" dirty="0"/>
                  <a:t>複数のデータを何個かのグループに分けたい</a:t>
                </a:r>
                <a:endParaRPr lang="en-US" altLang="ja-JP" dirty="0"/>
              </a:p>
              <a:p>
                <a:r>
                  <a:rPr lang="ja-JP" altLang="en-US" dirty="0"/>
                  <a:t>準備としてデータ同士での距離</a:t>
                </a:r>
                <a14:m>
                  <m:oMath xmlns:m="http://schemas.openxmlformats.org/officeDocument/2006/math">
                    <m:r>
                      <a:rPr lang="en-US" altLang="ja-JP" b="0" i="1" smtClean="0">
                        <a:latin typeface="Cambria Math" panose="02040503050406030204" pitchFamily="18" charset="0"/>
                      </a:rPr>
                      <m:t>𝑑</m:t>
                    </m:r>
                  </m:oMath>
                </a14:m>
                <a:r>
                  <a:rPr lang="ja-JP" altLang="en-US" dirty="0"/>
                  <a:t>を定義する</a:t>
                </a:r>
                <a:endParaRPr lang="en-US" altLang="ja-JP" dirty="0"/>
              </a:p>
              <a:p>
                <a:r>
                  <a:rPr lang="ja-JP" altLang="en-US" dirty="0"/>
                  <a:t>多くの場合、データは高次元空間の点で表され、距離は</a:t>
                </a:r>
                <a:br>
                  <a:rPr lang="en-US" altLang="ja-JP" dirty="0"/>
                </a:br>
                <a:r>
                  <a:rPr lang="ja-JP" altLang="en-US" dirty="0"/>
                  <a:t>ユークリッド距離である</a:t>
                </a:r>
                <a:br>
                  <a:rPr lang="en-US" altLang="ja-JP" dirty="0"/>
                </a:br>
                <a:r>
                  <a:rPr lang="en-US" altLang="ja-JP" dirty="0"/>
                  <a:t>(</a:t>
                </a:r>
                <a:r>
                  <a:rPr lang="ja-JP" altLang="en-US" dirty="0"/>
                  <a:t>例外として、距離を類似度で表すこともある</a:t>
                </a:r>
                <a:r>
                  <a:rPr lang="en-US" altLang="ja-JP" dirty="0"/>
                  <a:t>)</a:t>
                </a:r>
              </a:p>
              <a:p>
                <a:r>
                  <a:rPr lang="ja-JP" altLang="en-US" dirty="0"/>
                  <a:t>今回の距離の定義は以下のようにする</a:t>
                </a:r>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ea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ja-JP" altLang="en-US" i="1">
                        <a:latin typeface="Cambria Math" panose="02040503050406030204" pitchFamily="18" charset="0"/>
                      </a:rPr>
                      <m:t>の</m:t>
                    </m:r>
                    <m:r>
                      <a:rPr lang="ja-JP" altLang="en-US" i="1" smtClean="0">
                        <a:latin typeface="Cambria Math" panose="02040503050406030204" pitchFamily="18" charset="0"/>
                      </a:rPr>
                      <m:t>時</m:t>
                    </m:r>
                    <m:r>
                      <a:rPr lang="ja-JP" altLang="en-US" i="1">
                        <a:latin typeface="Cambria Math" panose="02040503050406030204" pitchFamily="18" charset="0"/>
                      </a:rPr>
                      <m:t>のみ</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e>
                    </m:d>
                  </m:oMath>
                </a14:m>
                <a:endParaRPr lang="en-US" altLang="ja-JP" b="0"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m:t>
                    </m:r>
                  </m:oMath>
                </a14:m>
                <a:r>
                  <a:rPr lang="en-US" altLang="ja-JP" dirty="0"/>
                  <a:t> (</a:t>
                </a:r>
                <a:r>
                  <a:rPr lang="ja-JP" altLang="en-US" dirty="0"/>
                  <a:t>三角不等式</a:t>
                </a:r>
                <a:r>
                  <a:rPr lang="en-US" altLang="ja-JP" dirty="0"/>
                  <a:t>)</a:t>
                </a:r>
              </a:p>
              <a:p>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58A38F71-F50C-4B15-AAD0-3707F9C99F4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b="-46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8648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D54D6-8BBD-4A69-A3E9-3E61E077D27B}"/>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15011D4-CF47-4BEF-8682-985002C068DF}"/>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𝑘</m:t>
                    </m:r>
                  </m:oMath>
                </a14:m>
                <a:r>
                  <a:rPr kumimoji="1" lang="en-US" altLang="ja-JP" dirty="0"/>
                  <a:t>-CLUSTER</a:t>
                </a:r>
              </a:p>
              <a:p>
                <a:pPr lvl="1"/>
                <a:r>
                  <a:rPr lang="ja-JP" altLang="en-US" dirty="0"/>
                  <a:t>入力</a:t>
                </a:r>
                <a:r>
                  <a:rPr lang="en-US" altLang="ja-JP" dirty="0"/>
                  <a:t>:</a:t>
                </a:r>
                <a14:m>
                  <m:oMath xmlns:m="http://schemas.openxmlformats.org/officeDocument/2006/math">
                    <m:r>
                      <a:rPr lang="en-US" altLang="ja-JP" b="0" i="1" smtClean="0">
                        <a:latin typeface="Cambria Math" panose="02040503050406030204" pitchFamily="18" charset="0"/>
                      </a:rPr>
                      <m:t>𝑑</m:t>
                    </m:r>
                    <m:r>
                      <a:rPr lang="en-US" altLang="ja-JP" b="0" i="1" smtClean="0">
                        <a:latin typeface="Cambria Math" panose="02040503050406030204" pitchFamily="18" charset="0"/>
                      </a:rPr>
                      <m:t>(∙,∙)</m:t>
                    </m:r>
                  </m:oMath>
                </a14:m>
                <a:r>
                  <a:rPr lang="ja-JP" altLang="en-US" dirty="0"/>
                  <a:t>を適用可能な点の集合</a:t>
                </a:r>
                <a14:m>
                  <m:oMath xmlns:m="http://schemas.openxmlformats.org/officeDocument/2006/math">
                    <m:r>
                      <a:rPr lang="en-US" altLang="ja-JP" b="0" i="1" smtClean="0">
                        <a:latin typeface="Cambria Math" panose="02040503050406030204" pitchFamily="18" charset="0"/>
                      </a:rPr>
                      <m:t>𝑋</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oMath>
                </a14:m>
                <a:r>
                  <a:rPr kumimoji="1" lang="ja-JP" altLang="en-US" dirty="0"/>
                  <a:t>と正の整数</a:t>
                </a:r>
                <a14:m>
                  <m:oMath xmlns:m="http://schemas.openxmlformats.org/officeDocument/2006/math">
                    <m:r>
                      <a:rPr kumimoji="1" lang="en-US" altLang="ja-JP" b="0" i="1" smtClean="0">
                        <a:latin typeface="Cambria Math" panose="02040503050406030204" pitchFamily="18" charset="0"/>
                      </a:rPr>
                      <m:t>𝑘</m:t>
                    </m:r>
                  </m:oMath>
                </a14:m>
                <a:endParaRPr kumimoji="1" lang="en-US" altLang="ja-JP" dirty="0"/>
              </a:p>
              <a:p>
                <a:pPr lvl="1"/>
                <a:r>
                  <a:rPr lang="ja-JP" altLang="en-US" dirty="0"/>
                  <a:t>出力</a:t>
                </a:r>
                <a:r>
                  <a:rPr lang="en-US" altLang="ja-JP" dirty="0"/>
                  <a:t>:</a:t>
                </a:r>
                <a14:m>
                  <m:oMath xmlns:m="http://schemas.openxmlformats.org/officeDocument/2006/math">
                    <m:r>
                      <a:rPr lang="ja-JP" altLang="en-US" b="0" i="1" dirty="0">
                        <a:latin typeface="Cambria Math" panose="02040503050406030204" pitchFamily="18" charset="0"/>
                      </a:rPr>
                      <m:t>各</m:t>
                    </m:r>
                    <m:r>
                      <a:rPr lang="ja-JP" altLang="en-US" i="1" dirty="0" smtClean="0">
                        <a:latin typeface="Cambria Math" panose="02040503050406030204" pitchFamily="18" charset="0"/>
                      </a:rPr>
                      <m:t>点</m:t>
                    </m:r>
                    <m:r>
                      <a:rPr lang="ja-JP" altLang="en-US" i="1" dirty="0">
                        <a:latin typeface="Cambria Math" panose="02040503050406030204" pitchFamily="18" charset="0"/>
                      </a:rPr>
                      <m:t>の</m:t>
                    </m:r>
                    <m:r>
                      <a:rPr lang="en-US" altLang="ja-JP" b="0" i="1" smtClean="0">
                        <a:latin typeface="Cambria Math" panose="02040503050406030204" pitchFamily="18" charset="0"/>
                      </a:rPr>
                      <m:t>𝑘</m:t>
                    </m:r>
                  </m:oMath>
                </a14:m>
                <a:r>
                  <a:rPr kumimoji="1" lang="ja-JP" altLang="en-US" dirty="0"/>
                  <a:t>個の</a:t>
                </a:r>
                <a:r>
                  <a:rPr lang="en-US" altLang="ja-JP" dirty="0"/>
                  <a:t>cluster</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𝑘</m:t>
                        </m:r>
                      </m:sub>
                    </m:sSub>
                  </m:oMath>
                </a14:m>
                <a:r>
                  <a:rPr lang="ja-JP" altLang="en-US" dirty="0" err="1"/>
                  <a:t>への</a:t>
                </a:r>
                <a:r>
                  <a:rPr lang="ja-JP" altLang="en-US" dirty="0"/>
                  <a:t>割り当て</a:t>
                </a:r>
                <a:endParaRPr lang="en-US" altLang="ja-JP" dirty="0"/>
              </a:p>
              <a:p>
                <a:pPr lvl="1"/>
                <a:r>
                  <a:rPr kumimoji="1" lang="ja-JP" altLang="en-US" dirty="0"/>
                  <a:t>目標</a:t>
                </a:r>
                <a:r>
                  <a:rPr kumimoji="1" lang="en-US" altLang="ja-JP" dirty="0"/>
                  <a:t>:</a:t>
                </a:r>
                <a:r>
                  <a:rPr kumimoji="1" lang="ja-JP" altLang="en-US" dirty="0"/>
                  <a:t>それぞれの</a:t>
                </a:r>
                <a:r>
                  <a:rPr kumimoji="1" lang="en-US" altLang="ja-JP" dirty="0"/>
                  <a:t>cluster</a:t>
                </a:r>
                <a:r>
                  <a:rPr kumimoji="1" lang="ja-JP" altLang="en-US" dirty="0"/>
                  <a:t>の直径の最小化</a:t>
                </a:r>
                <a:endParaRPr lang="en-US" altLang="ja-JP" i="1" dirty="0">
                  <a:latin typeface="Cambria Math" panose="02040503050406030204" pitchFamily="18" charset="0"/>
                </a:endParaRPr>
              </a:p>
              <a:p>
                <a:pPr lvl="1"/>
                <a:r>
                  <a:rPr lang="ja-JP" altLang="en-US" i="1" dirty="0">
                    <a:latin typeface="Cambria Math" panose="02040503050406030204" pitchFamily="18" charset="0"/>
                  </a:rPr>
                  <a:t>それぞれの</a:t>
                </a:r>
                <a:r>
                  <a:rPr lang="en-US" altLang="ja-JP" dirty="0"/>
                  <a:t>cluster</a:t>
                </a:r>
                <a:r>
                  <a:rPr lang="ja-JP" altLang="en-US" dirty="0"/>
                  <a:t>の直径は以下のように定義する</a:t>
                </a:r>
                <a:endParaRPr lang="en-US" altLang="ja-JP" i="1" dirty="0">
                  <a:latin typeface="Cambria Math" panose="02040503050406030204" pitchFamily="18" charset="0"/>
                </a:endParaRPr>
              </a:p>
              <a:p>
                <a:pPr marL="365760" lvl="1" indent="0">
                  <a:buNone/>
                </a:pPr>
                <a14:m>
                  <m:oMathPara xmlns:m="http://schemas.openxmlformats.org/officeDocument/2006/math">
                    <m:oMathParaPr>
                      <m:jc m:val="centerGroup"/>
                    </m:oMathParaPr>
                    <m:oMath xmlns:m="http://schemas.openxmlformats.org/officeDocument/2006/math">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r>
                                <a:rPr lang="en-US" altLang="ja-JP" i="1">
                                  <a:latin typeface="Cambria Math" panose="02040503050406030204" pitchFamily="18" charset="0"/>
                                </a:rPr>
                                <m:t>𝑗</m:t>
                              </m:r>
                            </m:lim>
                          </m:limLow>
                        </m:fName>
                        <m:e>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𝐶</m:t>
                                          </m:r>
                                        </m:e>
                                        <m:sub>
                                          <m:r>
                                            <a:rPr lang="en-US" altLang="ja-JP" i="1">
                                              <a:latin typeface="Cambria Math" panose="02040503050406030204" pitchFamily="18" charset="0"/>
                                              <a:ea typeface="Cambria Math" panose="02040503050406030204" pitchFamily="18" charset="0"/>
                                            </a:rPr>
                                            <m:t>𝑗</m:t>
                                          </m:r>
                                        </m:sub>
                                      </m:sSub>
                                    </m:sub>
                                  </m:sSub>
                                </m:lim>
                              </m:limLow>
                            </m:fName>
                            <m:e>
                              <m:r>
                                <a:rPr lang="en-US" altLang="ja-JP" i="1">
                                  <a:latin typeface="Cambria Math" panose="02040503050406030204" pitchFamily="18" charset="0"/>
                                </a:rPr>
                                <m:t>𝑑</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rPr>
                                <m:t>)</m:t>
                              </m:r>
                            </m:e>
                          </m:func>
                        </m:e>
                      </m:func>
                    </m:oMath>
                  </m:oMathPara>
                </a14:m>
                <a:endParaRPr lang="en-US" altLang="ja-JP" dirty="0"/>
              </a:p>
              <a:p>
                <a:pPr lvl="1"/>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15011D4-CF47-4BEF-8682-985002C068D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2346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396D8-1C65-4650-83DD-1428B08213C6}"/>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AD560A7E-99F0-45D3-9168-2195BF843764}"/>
                  </a:ext>
                </a:extLst>
              </p:cNvPr>
              <p:cNvSpPr>
                <a:spLocks noGrp="1"/>
              </p:cNvSpPr>
              <p:nvPr>
                <p:ph sz="quarter" idx="1"/>
              </p:nvPr>
            </p:nvSpPr>
            <p:spPr/>
            <p:txBody>
              <a:bodyPr/>
              <a:lstStyle/>
              <a:p>
                <a:r>
                  <a:rPr kumimoji="1" lang="ja-JP" altLang="en-US" dirty="0"/>
                  <a:t>例えば、</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=4</m:t>
                    </m:r>
                  </m:oMath>
                </a14:m>
                <a:r>
                  <a:rPr kumimoji="1" lang="ja-JP" altLang="en-US" dirty="0"/>
                  <a:t>のときの最適解は</a:t>
                </a:r>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このように円の直径を最小にすれば良い</a:t>
                </a:r>
              </a:p>
            </p:txBody>
          </p:sp>
        </mc:Choice>
        <mc:Fallback>
          <p:sp>
            <p:nvSpPr>
              <p:cNvPr id="3" name="コンテンツ プレースホルダー 2">
                <a:extLst>
                  <a:ext uri="{FF2B5EF4-FFF2-40B4-BE49-F238E27FC236}">
                    <a16:creationId xmlns:a16="http://schemas.microsoft.com/office/drawing/2014/main" id="{AD560A7E-99F0-45D3-9168-2195BF84376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39986D6B-80ED-4650-8113-D1F11C8C1DA0}"/>
              </a:ext>
            </a:extLst>
          </p:cNvPr>
          <p:cNvPicPr>
            <a:picLocks noChangeAspect="1"/>
          </p:cNvPicPr>
          <p:nvPr/>
        </p:nvPicPr>
        <p:blipFill rotWithShape="1">
          <a:blip r:embed="rId3">
            <a:extLst>
              <a:ext uri="{28A0092B-C50C-407E-A947-70E740481C1C}">
                <a14:useLocalDpi xmlns:a14="http://schemas.microsoft.com/office/drawing/2010/main" val="0"/>
              </a:ext>
            </a:extLst>
          </a:blip>
          <a:srcRect l="14516" t="24241" r="26882" b="24528"/>
          <a:stretch/>
        </p:blipFill>
        <p:spPr>
          <a:xfrm>
            <a:off x="1419941" y="1796456"/>
            <a:ext cx="6304117" cy="3100007"/>
          </a:xfrm>
          <a:prstGeom prst="rect">
            <a:avLst/>
          </a:prstGeom>
        </p:spPr>
      </p:pic>
    </p:spTree>
    <p:extLst>
      <p:ext uri="{BB962C8B-B14F-4D97-AF65-F5344CB8AC3E}">
        <p14:creationId xmlns:p14="http://schemas.microsoft.com/office/powerpoint/2010/main" val="329071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087AD-AD30-405C-AFA7-9FA97BD082CE}"/>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0728F0D-F77F-4E37-8A58-30FC802F5074}"/>
                  </a:ext>
                </a:extLst>
              </p:cNvPr>
              <p:cNvSpPr>
                <a:spLocks noGrp="1"/>
              </p:cNvSpPr>
              <p:nvPr>
                <p:ph sz="quarter" idx="1"/>
              </p:nvPr>
            </p:nvSpPr>
            <p:spPr/>
            <p:txBody>
              <a:bodyPr/>
              <a:lstStyle/>
              <a:p>
                <a:r>
                  <a:rPr lang="ja-JP" altLang="en-US" dirty="0"/>
                  <a:t>この問題は</a:t>
                </a:r>
                <a:r>
                  <a:rPr kumimoji="1" lang="en-US" altLang="ja-JP" dirty="0"/>
                  <a:t>NP</a:t>
                </a:r>
                <a:r>
                  <a:rPr kumimoji="1" lang="ja-JP" altLang="en-US" dirty="0"/>
                  <a:t>困難である</a:t>
                </a:r>
                <a:endParaRPr kumimoji="1" lang="en-US" altLang="ja-JP" dirty="0"/>
              </a:p>
              <a:p>
                <a:r>
                  <a:rPr lang="ja-JP" altLang="en-US" dirty="0"/>
                  <a:t>その代わり、単純な近似アルゴリズムがある</a:t>
                </a:r>
                <a:endParaRPr lang="en-US" altLang="ja-JP" dirty="0"/>
              </a:p>
              <a:p>
                <a:r>
                  <a:rPr kumimoji="1" lang="ja-JP" altLang="en-US" dirty="0"/>
                  <a:t>近似アルゴリズムの考え方</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個の点を</a:t>
                </a:r>
                <a14:m>
                  <m:oMath xmlns:m="http://schemas.openxmlformats.org/officeDocument/2006/math">
                    <m:r>
                      <a:rPr kumimoji="1" lang="en-US" altLang="ja-JP" b="0" i="1" smtClean="0">
                        <a:latin typeface="Cambria Math" panose="02040503050406030204" pitchFamily="18" charset="0"/>
                      </a:rPr>
                      <m:t>𝑋</m:t>
                    </m:r>
                  </m:oMath>
                </a14:m>
                <a:r>
                  <a:rPr kumimoji="1" lang="ja-JP" altLang="en-US" dirty="0"/>
                  <a:t>から選択する</a:t>
                </a:r>
                <a:br>
                  <a:rPr kumimoji="1" lang="en-US" altLang="ja-JP" dirty="0"/>
                </a:br>
                <a:r>
                  <a:rPr kumimoji="1" lang="en-US" altLang="ja-JP" dirty="0"/>
                  <a:t>(</a:t>
                </a:r>
                <a:r>
                  <a:rPr kumimoji="1" lang="ja-JP" altLang="en-US" dirty="0"/>
                  <a:t>この</a:t>
                </a:r>
                <a14:m>
                  <m:oMath xmlns:m="http://schemas.openxmlformats.org/officeDocument/2006/math">
                    <m:r>
                      <a:rPr kumimoji="1" lang="en-US" altLang="ja-JP" b="0" i="1" smtClean="0">
                        <a:latin typeface="Cambria Math" panose="02040503050406030204" pitchFamily="18" charset="0"/>
                      </a:rPr>
                      <m:t>𝑘</m:t>
                    </m:r>
                    <m:r>
                      <a:rPr lang="ja-JP" altLang="en-US" i="1">
                        <a:latin typeface="Cambria Math" panose="02040503050406030204" pitchFamily="18" charset="0"/>
                      </a:rPr>
                      <m:t>個</m:t>
                    </m:r>
                  </m:oMath>
                </a14:m>
                <a:r>
                  <a:rPr kumimoji="1" lang="ja-JP" altLang="en-US" dirty="0"/>
                  <a:t>の点を</a:t>
                </a:r>
                <a:r>
                  <a:rPr lang="en-US" altLang="ja-JP" dirty="0"/>
                  <a:t>cluster center</a:t>
                </a:r>
                <a:r>
                  <a:rPr lang="ja-JP" altLang="en-US" dirty="0"/>
                  <a:t>と呼ぶことにする</a:t>
                </a:r>
                <a:r>
                  <a:rPr kumimoji="1" lang="en-US" altLang="ja-JP" dirty="0"/>
                  <a:t>)</a:t>
                </a:r>
              </a:p>
              <a:p>
                <a:pPr lvl="1"/>
                <a:r>
                  <a:rPr kumimoji="1" lang="ja-JP" altLang="en-US" dirty="0"/>
                  <a:t>残りの</a:t>
                </a:r>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oMath>
                </a14:m>
                <a:r>
                  <a:rPr kumimoji="1" lang="ja-JP" altLang="en-US" dirty="0"/>
                  <a:t>個の点はそれぞれの点から最も近くにある</a:t>
                </a:r>
                <a:r>
                  <a:rPr kumimoji="1" lang="en-US" altLang="ja-JP" dirty="0"/>
                  <a:t>cluster center</a:t>
                </a:r>
                <a:r>
                  <a:rPr kumimoji="1" lang="ja-JP" altLang="en-US" dirty="0"/>
                  <a:t>の</a:t>
                </a:r>
                <a:r>
                  <a:rPr kumimoji="1" lang="en-US" altLang="ja-JP" dirty="0"/>
                  <a:t>cluster</a:t>
                </a:r>
                <a:r>
                  <a:rPr lang="ja-JP" altLang="en-US" dirty="0"/>
                  <a:t>に属する</a:t>
                </a:r>
                <a:endParaRPr lang="en-US" altLang="ja-JP" dirty="0"/>
              </a:p>
              <a:p>
                <a:pPr lvl="1"/>
                <a:r>
                  <a:rPr kumimoji="1" lang="ja-JP" altLang="en-US" dirty="0"/>
                  <a:t>これで</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a:t>
                </a:r>
                <a:r>
                  <a:rPr kumimoji="1" lang="en-US" altLang="ja-JP" dirty="0"/>
                  <a:t>cluster</a:t>
                </a:r>
                <a:r>
                  <a:rPr kumimoji="1" lang="ja-JP" altLang="en-US" dirty="0"/>
                  <a:t>を作ることが可能</a:t>
                </a:r>
                <a:endParaRPr lang="en-US" altLang="ja-JP" dirty="0"/>
              </a:p>
              <a:p>
                <a:r>
                  <a:rPr lang="ja-JP" altLang="en-US" dirty="0"/>
                  <a:t>よって、大事なのは</a:t>
                </a:r>
                <a:r>
                  <a:rPr lang="en-US" altLang="ja-JP" dirty="0"/>
                  <a:t>cluster center</a:t>
                </a:r>
                <a:r>
                  <a:rPr lang="ja-JP" altLang="en-US" dirty="0"/>
                  <a:t>の選び方</a:t>
                </a:r>
                <a:endParaRPr kumimoji="1" lang="en-US" altLang="ja-JP" dirty="0"/>
              </a:p>
            </p:txBody>
          </p:sp>
        </mc:Choice>
        <mc:Fallback>
          <p:sp>
            <p:nvSpPr>
              <p:cNvPr id="3" name="コンテンツ プレースホルダー 2">
                <a:extLst>
                  <a:ext uri="{FF2B5EF4-FFF2-40B4-BE49-F238E27FC236}">
                    <a16:creationId xmlns:a16="http://schemas.microsoft.com/office/drawing/2014/main" id="{D0728F0D-F77F-4E37-8A58-30FC802F507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0406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D5351A-B155-4478-A06C-90A77AD9EF1E}"/>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2AF34653-5E0C-4A0D-906D-B2C989A9686F}"/>
              </a:ext>
            </a:extLst>
          </p:cNvPr>
          <p:cNvSpPr>
            <a:spLocks noGrp="1"/>
          </p:cNvSpPr>
          <p:nvPr>
            <p:ph sz="quarter" idx="1"/>
          </p:nvPr>
        </p:nvSpPr>
        <p:spPr/>
        <p:txBody>
          <a:bodyPr/>
          <a:lstStyle/>
          <a:p>
            <a:r>
              <a:rPr kumimoji="1" lang="en-US" altLang="ja-JP" dirty="0"/>
              <a:t>cluster center</a:t>
            </a:r>
            <a:r>
              <a:rPr kumimoji="1" lang="ja-JP" altLang="en-US" dirty="0"/>
              <a:t>の選び方</a:t>
            </a:r>
            <a:endParaRPr kumimoji="1" lang="en-US" altLang="ja-JP" dirty="0"/>
          </a:p>
          <a:p>
            <a:pPr lvl="1"/>
            <a:r>
              <a:rPr lang="ja-JP" altLang="en-US" dirty="0"/>
              <a:t>今までに選ばれた全ての</a:t>
            </a:r>
            <a:r>
              <a:rPr lang="en-US" altLang="ja-JP" dirty="0"/>
              <a:t>cluster center</a:t>
            </a:r>
            <a:r>
              <a:rPr lang="ja-JP" altLang="en-US" dirty="0"/>
              <a:t>から最も遠い位置にある点を選択する</a:t>
            </a:r>
            <a:br>
              <a:rPr lang="en-US" altLang="ja-JP" dirty="0"/>
            </a:br>
            <a:r>
              <a:rPr lang="en-US" altLang="ja-JP" dirty="0"/>
              <a:t>(</a:t>
            </a:r>
            <a:r>
              <a:rPr lang="ja-JP" altLang="en-US" dirty="0"/>
              <a:t>一番最初に選ばれる</a:t>
            </a:r>
            <a:r>
              <a:rPr lang="en-US" altLang="ja-JP" dirty="0"/>
              <a:t>cluster center</a:t>
            </a:r>
            <a:r>
              <a:rPr lang="ja-JP" altLang="en-US" dirty="0" err="1"/>
              <a:t>だけは</a:t>
            </a:r>
            <a:r>
              <a:rPr lang="ja-JP" altLang="en-US" dirty="0"/>
              <a:t>適当に決めなければならない</a:t>
            </a:r>
            <a:r>
              <a:rPr lang="en-US" altLang="ja-JP" dirty="0"/>
              <a:t>)</a:t>
            </a:r>
          </a:p>
          <a:p>
            <a:endParaRPr kumimoji="1" lang="ja-JP" altLang="en-US" dirty="0"/>
          </a:p>
        </p:txBody>
      </p:sp>
      <p:pic>
        <p:nvPicPr>
          <p:cNvPr id="5" name="図 4">
            <a:extLst>
              <a:ext uri="{FF2B5EF4-FFF2-40B4-BE49-F238E27FC236}">
                <a16:creationId xmlns:a16="http://schemas.microsoft.com/office/drawing/2014/main" id="{438AB8AA-DC03-4D34-B909-2FD98A609527}"/>
              </a:ext>
            </a:extLst>
          </p:cNvPr>
          <p:cNvPicPr>
            <a:picLocks noChangeAspect="1"/>
          </p:cNvPicPr>
          <p:nvPr/>
        </p:nvPicPr>
        <p:blipFill rotWithShape="1">
          <a:blip r:embed="rId2">
            <a:extLst>
              <a:ext uri="{28A0092B-C50C-407E-A947-70E740481C1C}">
                <a14:useLocalDpi xmlns:a14="http://schemas.microsoft.com/office/drawing/2010/main" val="0"/>
              </a:ext>
            </a:extLst>
          </a:blip>
          <a:srcRect l="3118" t="19845" r="3011" b="18985"/>
          <a:stretch/>
        </p:blipFill>
        <p:spPr>
          <a:xfrm>
            <a:off x="280218" y="3429000"/>
            <a:ext cx="8583563" cy="3146323"/>
          </a:xfrm>
          <a:prstGeom prst="rect">
            <a:avLst/>
          </a:prstGeom>
        </p:spPr>
      </p:pic>
    </p:spTree>
    <p:extLst>
      <p:ext uri="{BB962C8B-B14F-4D97-AF65-F5344CB8AC3E}">
        <p14:creationId xmlns:p14="http://schemas.microsoft.com/office/powerpoint/2010/main" val="3808235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5AB11-2ECE-488F-BB5A-C8F9DBC1ACA8}"/>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8BA757D2-057A-4360-AF09-5223F0336D85}"/>
              </a:ext>
            </a:extLst>
          </p:cNvPr>
          <p:cNvSpPr>
            <a:spLocks noGrp="1"/>
          </p:cNvSpPr>
          <p:nvPr>
            <p:ph sz="quarter" idx="1"/>
          </p:nvPr>
        </p:nvSpPr>
        <p:spPr/>
        <p:txBody>
          <a:bodyPr/>
          <a:lstStyle/>
          <a:p>
            <a:r>
              <a:rPr lang="ja-JP" altLang="en-US" dirty="0"/>
              <a:t>疑似コードは以下</a:t>
            </a:r>
            <a:endParaRPr lang="en-US" altLang="ja-JP" dirty="0"/>
          </a:p>
          <a:p>
            <a:endParaRPr kumimoji="1" lang="en-US" altLang="ja-JP" dirty="0"/>
          </a:p>
          <a:p>
            <a:endParaRPr lang="en-US" altLang="ja-JP" dirty="0"/>
          </a:p>
          <a:p>
            <a:endParaRPr kumimoji="1" lang="en-US" altLang="ja-JP" dirty="0"/>
          </a:p>
          <a:p>
            <a:r>
              <a:rPr lang="ja-JP" altLang="en-US" dirty="0"/>
              <a:t>結果を見てもらえば、効果的なアルゴリズムであることは</a:t>
            </a:r>
            <a:br>
              <a:rPr lang="en-US" altLang="ja-JP" dirty="0"/>
            </a:br>
            <a:r>
              <a:rPr lang="ja-JP" altLang="en-US" dirty="0"/>
              <a:t>明らか</a:t>
            </a:r>
            <a:endParaRPr lang="en-US" altLang="ja-JP" dirty="0"/>
          </a:p>
          <a:p>
            <a:r>
              <a:rPr kumimoji="1" lang="ja-JP" altLang="en-US" dirty="0"/>
              <a:t>近似性能は最大で</a:t>
            </a:r>
            <a:r>
              <a:rPr lang="en-US" altLang="ja-JP" dirty="0"/>
              <a:t>2</a:t>
            </a:r>
            <a:r>
              <a:rPr lang="ja-JP" altLang="en-US" dirty="0"/>
              <a:t>であると保証されている</a:t>
            </a:r>
            <a:endParaRPr lang="en-US" altLang="ja-JP" dirty="0"/>
          </a:p>
        </p:txBody>
      </p:sp>
      <p:pic>
        <p:nvPicPr>
          <p:cNvPr id="5" name="図 4">
            <a:extLst>
              <a:ext uri="{FF2B5EF4-FFF2-40B4-BE49-F238E27FC236}">
                <a16:creationId xmlns:a16="http://schemas.microsoft.com/office/drawing/2014/main" id="{DFEDD698-102A-4E0B-832C-D2F2939BB893}"/>
              </a:ext>
            </a:extLst>
          </p:cNvPr>
          <p:cNvPicPr>
            <a:picLocks noChangeAspect="1"/>
          </p:cNvPicPr>
          <p:nvPr/>
        </p:nvPicPr>
        <p:blipFill rotWithShape="1">
          <a:blip r:embed="rId2">
            <a:extLst>
              <a:ext uri="{28A0092B-C50C-407E-A947-70E740481C1C}">
                <a14:useLocalDpi xmlns:a14="http://schemas.microsoft.com/office/drawing/2010/main" val="0"/>
              </a:ext>
            </a:extLst>
          </a:blip>
          <a:srcRect l="11720" t="35137" r="8387" b="40203"/>
          <a:stretch/>
        </p:blipFill>
        <p:spPr>
          <a:xfrm>
            <a:off x="988142" y="2160639"/>
            <a:ext cx="7305368" cy="1268361"/>
          </a:xfrm>
          <a:prstGeom prst="rect">
            <a:avLst/>
          </a:prstGeom>
        </p:spPr>
      </p:pic>
    </p:spTree>
    <p:extLst>
      <p:ext uri="{BB962C8B-B14F-4D97-AF65-F5344CB8AC3E}">
        <p14:creationId xmlns:p14="http://schemas.microsoft.com/office/powerpoint/2010/main" val="1500965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3A64-BBEE-45BB-8083-6718FCD0FD31}"/>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8EC3FF5-F7AA-4562-A18B-C51CBB0BAB4F}"/>
                  </a:ext>
                </a:extLst>
              </p:cNvPr>
              <p:cNvSpPr>
                <a:spLocks noGrp="1"/>
              </p:cNvSpPr>
              <p:nvPr>
                <p:ph sz="quarter" idx="1"/>
              </p:nvPr>
            </p:nvSpPr>
            <p:spPr/>
            <p:txBody>
              <a:bodyPr/>
              <a:lstStyle/>
              <a:p>
                <a:r>
                  <a:rPr lang="ja-JP" altLang="en-US" i="1" dirty="0">
                    <a:latin typeface="Cambria Math" panose="02040503050406030204" pitchFamily="18" charset="0"/>
                  </a:rPr>
                  <a:t>近似性能はなぜ</a:t>
                </a:r>
                <a:r>
                  <a:rPr lang="en-US" altLang="ja-JP" dirty="0"/>
                  <a:t>2</a:t>
                </a:r>
                <a:r>
                  <a:rPr lang="ja-JP" altLang="en-US" dirty="0" err="1">
                    <a:latin typeface="Cambria Math" panose="02040503050406030204" pitchFamily="18" charset="0"/>
                  </a:rPr>
                  <a:t>なのか</a:t>
                </a:r>
                <a:endParaRPr lang="en-US" altLang="ja-JP" i="1" dirty="0">
                  <a:latin typeface="Cambria Math" panose="02040503050406030204" pitchFamily="18" charset="0"/>
                </a:endParaRPr>
              </a:p>
              <a:p>
                <a:r>
                  <a:rPr lang="ja-JP" altLang="en-US" i="1" dirty="0">
                    <a:latin typeface="Cambria Math" panose="02040503050406030204" pitchFamily="18" charset="0"/>
                  </a:rPr>
                  <a:t>準備</a:t>
                </a:r>
                <a:endParaRPr lang="en-US" altLang="ja-JP" i="1" dirty="0">
                  <a:latin typeface="Cambria Math" panose="02040503050406030204" pitchFamily="18" charset="0"/>
                </a:endParaRPr>
              </a:p>
              <a:p>
                <a:pPr lvl="1"/>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𝑘</m:t>
                        </m:r>
                      </m:sub>
                    </m:sSub>
                  </m:oMath>
                </a14:m>
                <a:r>
                  <a:rPr kumimoji="1" lang="ja-JP" altLang="en-US" b="0" i="1" dirty="0">
                    <a:latin typeface="Cambria Math" panose="02040503050406030204" pitchFamily="18" charset="0"/>
                  </a:rPr>
                  <a:t>を</a:t>
                </a:r>
                <a14:m>
                  <m:oMath xmlns:m="http://schemas.openxmlformats.org/officeDocument/2006/math">
                    <m:r>
                      <a:rPr kumimoji="1" lang="en-US" altLang="ja-JP" b="0" i="1" dirty="0" smtClean="0">
                        <a:latin typeface="Cambria Math" panose="02040503050406030204" pitchFamily="18" charset="0"/>
                      </a:rPr>
                      <m:t>𝑘</m:t>
                    </m:r>
                  </m:oMath>
                </a14:m>
                <a:r>
                  <a:rPr kumimoji="1" lang="ja-JP" altLang="en-US" b="0" i="1" dirty="0">
                    <a:latin typeface="Cambria Math" panose="02040503050406030204" pitchFamily="18" charset="0"/>
                  </a:rPr>
                  <a:t>個の</a:t>
                </a:r>
                <a:r>
                  <a:rPr lang="en-US" altLang="ja-JP" dirty="0"/>
                  <a:t>cluster center</a:t>
                </a:r>
                <a:r>
                  <a:rPr lang="ja-JP" altLang="en-US" dirty="0"/>
                  <a:t>とする</a:t>
                </a:r>
                <a:endParaRPr kumimoji="1" lang="en-US" altLang="ja-JP" b="0" i="1"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𝑋</m:t>
                    </m:r>
                  </m:oMath>
                </a14:m>
                <a:r>
                  <a:rPr kumimoji="1" lang="ja-JP" altLang="en-US" dirty="0"/>
                  <a:t>を</a:t>
                </a:r>
                <a14:m>
                  <m:oMath xmlns:m="http://schemas.openxmlformats.org/officeDocument/2006/math">
                    <m:sSub>
                      <m:sSubPr>
                        <m:ctrlPr>
                          <a:rPr kumimoji="1" lang="en-US" altLang="ja-JP" i="1" dirty="0" smtClean="0">
                            <a:latin typeface="Cambria Math" panose="02040503050406030204" pitchFamily="18" charset="0"/>
                          </a:rPr>
                        </m:ctrlPr>
                      </m:sSubPr>
                      <m:e>
                        <m:r>
                          <a:rPr kumimoji="1" lang="ja-JP" altLang="en-US" i="1" dirty="0" smtClean="0">
                            <a:latin typeface="Cambria Math" panose="02040503050406030204" pitchFamily="18" charset="0"/>
                          </a:rPr>
                          <m:t>𝜇</m:t>
                        </m:r>
                      </m:e>
                      <m:sub>
                        <m:r>
                          <a:rPr kumimoji="1" lang="en-US" altLang="ja-JP" b="0" i="1" dirty="0" smtClean="0">
                            <a:latin typeface="Cambria Math" panose="02040503050406030204" pitchFamily="18" charset="0"/>
                          </a:rPr>
                          <m:t>1 </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ja-JP" altLang="en-US" b="0" i="1" dirty="0" smtClean="0">
                            <a:latin typeface="Cambria Math" panose="02040503050406030204" pitchFamily="18" charset="0"/>
                          </a:rPr>
                          <m:t>𝜇</m:t>
                        </m:r>
                      </m:e>
                      <m:sub>
                        <m:r>
                          <a:rPr kumimoji="1" lang="en-US" altLang="ja-JP" b="0" i="1" dirty="0" smtClean="0">
                            <a:latin typeface="Cambria Math" panose="02040503050406030204" pitchFamily="18" charset="0"/>
                          </a:rPr>
                          <m:t>𝑘</m:t>
                        </m:r>
                      </m:sub>
                    </m:sSub>
                  </m:oMath>
                </a14:m>
                <a:r>
                  <a:rPr kumimoji="1" lang="ja-JP" altLang="en-US" dirty="0"/>
                  <a:t>から最も遠い点とする</a:t>
                </a:r>
                <a:br>
                  <a:rPr kumimoji="1" lang="en-US" altLang="ja-JP" dirty="0"/>
                </a:br>
                <a:r>
                  <a:rPr kumimoji="1" lang="en-US" altLang="ja-JP" dirty="0"/>
                  <a:t>(</a:t>
                </a:r>
                <a:r>
                  <a:rPr kumimoji="1" lang="ja-JP" altLang="en-US" dirty="0"/>
                  <a:t>要</a:t>
                </a:r>
                <a14:m>
                  <m:oMath xmlns:m="http://schemas.openxmlformats.org/officeDocument/2006/math">
                    <m:r>
                      <a:rPr kumimoji="1" lang="ja-JP" altLang="en-US" b="0" i="1" smtClean="0">
                        <a:latin typeface="Cambria Math" panose="02040503050406030204" pitchFamily="18" charset="0"/>
                      </a:rPr>
                      <m:t>は</m:t>
                    </m:r>
                    <m:r>
                      <a:rPr kumimoji="1" lang="en-US" altLang="ja-JP" b="0" i="1" smtClean="0">
                        <a:latin typeface="Cambria Math" panose="02040503050406030204" pitchFamily="18" charset="0"/>
                      </a:rPr>
                      <m:t>𝑥</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𝑘</m:t>
                    </m:r>
                    <m:r>
                      <a:rPr kumimoji="1" lang="en-US" altLang="ja-JP" b="0" i="1" dirty="0" smtClean="0">
                        <a:latin typeface="Cambria Math" panose="02040503050406030204" pitchFamily="18" charset="0"/>
                      </a:rPr>
                      <m:t>+1</m:t>
                    </m:r>
                  </m:oMath>
                </a14:m>
                <a:r>
                  <a:rPr kumimoji="1" lang="ja-JP" altLang="en-US" dirty="0"/>
                  <a:t>番目に選ばれる</a:t>
                </a:r>
                <a:r>
                  <a:rPr kumimoji="1" lang="en-US" altLang="ja-JP" dirty="0"/>
                  <a:t>cluster center)</a:t>
                </a:r>
              </a:p>
              <a:p>
                <a:pPr lvl="1"/>
                <a14:m>
                  <m:oMath xmlns:m="http://schemas.openxmlformats.org/officeDocument/2006/math">
                    <m:r>
                      <a:rPr lang="en-US" altLang="ja-JP" b="0" i="1" smtClean="0">
                        <a:latin typeface="Cambria Math" panose="02040503050406030204" pitchFamily="18" charset="0"/>
                      </a:rPr>
                      <m:t>𝑟</m:t>
                    </m:r>
                  </m:oMath>
                </a14:m>
                <a:r>
                  <a:rPr lang="ja-JP" altLang="en-US" dirty="0"/>
                  <a:t>を</a:t>
                </a:r>
                <a14:m>
                  <m:oMath xmlns:m="http://schemas.openxmlformats.org/officeDocument/2006/math">
                    <m:r>
                      <a:rPr lang="en-US" altLang="ja-JP" b="0" i="1" dirty="0" smtClean="0">
                        <a:latin typeface="Cambria Math" panose="02040503050406030204" pitchFamily="18" charset="0"/>
                      </a:rPr>
                      <m:t>𝑥</m:t>
                    </m:r>
                  </m:oMath>
                </a14:m>
                <a:r>
                  <a:rPr lang="ja-JP" altLang="en-US" dirty="0"/>
                  <a:t>から最も近い</a:t>
                </a:r>
                <a:r>
                  <a:rPr lang="en-US" altLang="ja-JP" dirty="0"/>
                  <a:t>cluster center</a:t>
                </a:r>
                <a:r>
                  <a:rPr lang="ja-JP" altLang="en-US" dirty="0" err="1"/>
                  <a:t>への</a:t>
                </a:r>
                <a:r>
                  <a:rPr lang="ja-JP" altLang="en-US" dirty="0"/>
                  <a:t>距離とする</a:t>
                </a:r>
                <a:endParaRPr lang="en-US" altLang="ja-JP" dirty="0"/>
              </a:p>
              <a:p>
                <a:r>
                  <a:rPr lang="ja-JP" altLang="en-US" dirty="0"/>
                  <a:t>全ての点は、その点の</a:t>
                </a:r>
                <a:r>
                  <a:rPr lang="en-US" altLang="ja-JP" dirty="0"/>
                  <a:t>cluster center</a:t>
                </a:r>
                <a:r>
                  <a:rPr lang="ja-JP" altLang="en-US" dirty="0" err="1"/>
                  <a:t>への</a:t>
                </a:r>
                <a:r>
                  <a:rPr lang="ja-JP" altLang="en-US" dirty="0"/>
                  <a:t>距離が</a:t>
                </a:r>
                <a14:m>
                  <m:oMath xmlns:m="http://schemas.openxmlformats.org/officeDocument/2006/math">
                    <m:r>
                      <a:rPr lang="en-US" altLang="ja-JP" b="0" i="1" smtClean="0">
                        <a:latin typeface="Cambria Math" panose="02040503050406030204" pitchFamily="18" charset="0"/>
                      </a:rPr>
                      <m:t>𝑟</m:t>
                    </m:r>
                  </m:oMath>
                </a14:m>
                <a:r>
                  <a:rPr lang="ja-JP" altLang="en-US" dirty="0"/>
                  <a:t>以下である</a:t>
                </a:r>
                <a:endParaRPr lang="en-US" altLang="ja-JP" dirty="0"/>
              </a:p>
              <a:p>
                <a:pPr lvl="1"/>
                <a:r>
                  <a:rPr lang="ja-JP" altLang="en-US" dirty="0"/>
                  <a:t>三角不等式が成り立つので、これは全ての</a:t>
                </a:r>
                <a:r>
                  <a:rPr lang="en-US" altLang="ja-JP" dirty="0"/>
                  <a:t>cluster</a:t>
                </a:r>
                <a:r>
                  <a:rPr lang="ja-JP" altLang="en-US" dirty="0"/>
                  <a:t>の直径が最大で</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𝑟</m:t>
                    </m:r>
                  </m:oMath>
                </a14:m>
                <a:r>
                  <a:rPr lang="ja-JP" altLang="en-US" dirty="0"/>
                  <a:t>であることを意味する</a:t>
                </a:r>
                <a:endParaRPr lang="en-US" altLang="ja-JP" dirty="0"/>
              </a:p>
            </p:txBody>
          </p:sp>
        </mc:Choice>
        <mc:Fallback>
          <p:sp>
            <p:nvSpPr>
              <p:cNvPr id="3" name="コンテンツ プレースホルダー 2">
                <a:extLst>
                  <a:ext uri="{FF2B5EF4-FFF2-40B4-BE49-F238E27FC236}">
                    <a16:creationId xmlns:a16="http://schemas.microsoft.com/office/drawing/2014/main" id="{F8EC3FF5-F7AA-4562-A18B-C51CBB0BAB4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r="-10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023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3204C-172D-4CE5-9C0B-7989DA2EE1A7}"/>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D2B5742-9B9B-4929-AED4-9D380E35EDC6}"/>
                  </a:ext>
                </a:extLst>
              </p:cNvPr>
              <p:cNvSpPr>
                <a:spLocks noGrp="1"/>
              </p:cNvSpPr>
              <p:nvPr>
                <p:ph sz="quarter" idx="1"/>
              </p:nvPr>
            </p:nvSpPr>
            <p:spPr/>
            <p:txBody>
              <a:bodyPr/>
              <a:lstStyle/>
              <a:p>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a:t>
                </a:r>
                <a14:m>
                  <m:oMath xmlns:m="http://schemas.openxmlformats.org/officeDocument/2006/math">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ja-JP" altLang="en-US" i="1">
                        <a:latin typeface="Cambria Math" panose="02040503050406030204" pitchFamily="18" charset="0"/>
                      </a:rPr>
                      <m:t>は</m:t>
                    </m:r>
                  </m:oMath>
                </a14:m>
                <a:r>
                  <a:rPr lang="ja-JP" altLang="en-US" dirty="0"/>
                  <a:t>それぞれ互いに少なくとも</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だけ</m:t>
                    </m:r>
                  </m:oMath>
                </a14:m>
                <a:r>
                  <a:rPr lang="ja-JP" altLang="en-US" dirty="0"/>
                  <a:t>離れている</a:t>
                </a:r>
                <a:endParaRPr lang="en-US" altLang="ja-JP" dirty="0"/>
              </a:p>
              <a:p>
                <a:pPr lvl="1"/>
                <a:r>
                  <a:rPr lang="ja-JP" altLang="en-US" dirty="0"/>
                  <a:t>この</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個の点を</a:t>
                </a:r>
                <a14:m>
                  <m:oMath xmlns:m="http://schemas.openxmlformats.org/officeDocument/2006/math">
                    <m:r>
                      <a:rPr lang="en-US" altLang="ja-JP" b="0" i="1" smtClean="0">
                        <a:latin typeface="Cambria Math" panose="02040503050406030204" pitchFamily="18" charset="0"/>
                      </a:rPr>
                      <m:t>𝑘</m:t>
                    </m:r>
                  </m:oMath>
                </a14:m>
                <a:r>
                  <a:rPr lang="en-US" altLang="ja-JP" dirty="0"/>
                  <a:t>-cluster</a:t>
                </a:r>
                <a:r>
                  <a:rPr lang="ja-JP" altLang="en-US" dirty="0"/>
                  <a:t>に分割したら、</a:t>
                </a:r>
                <a:r>
                  <a:rPr lang="en-US" altLang="ja-JP" dirty="0"/>
                  <a:t>2</a:t>
                </a:r>
                <a:r>
                  <a:rPr lang="ja-JP" altLang="en-US" dirty="0" err="1"/>
                  <a:t>つの</a:t>
                </a:r>
                <a:r>
                  <a:rPr lang="ja-JP" altLang="en-US" dirty="0"/>
                  <a:t>点が</a:t>
                </a:r>
                <a:br>
                  <a:rPr lang="en-US" altLang="ja-JP" dirty="0"/>
                </a:br>
                <a:r>
                  <a:rPr lang="ja-JP" altLang="en-US" dirty="0"/>
                  <a:t>同じ</a:t>
                </a:r>
                <a:r>
                  <a:rPr lang="en-US" altLang="ja-JP" dirty="0"/>
                  <a:t>cluster</a:t>
                </a:r>
                <a:r>
                  <a:rPr lang="ja-JP" altLang="en-US" dirty="0"/>
                  <a:t>に割り当てられる</a:t>
                </a:r>
                <a:endParaRPr lang="en-US" altLang="ja-JP" dirty="0"/>
              </a:p>
              <a:p>
                <a:pPr lvl="1"/>
                <a:r>
                  <a:rPr lang="en-US" altLang="ja-JP" dirty="0"/>
                  <a:t>2</a:t>
                </a:r>
                <a:r>
                  <a:rPr lang="ja-JP" altLang="en-US" dirty="0" err="1"/>
                  <a:t>つの</a:t>
                </a:r>
                <a:r>
                  <a:rPr lang="ja-JP" altLang="en-US" dirty="0"/>
                  <a:t>点が割り当てられている</a:t>
                </a:r>
                <a:r>
                  <a:rPr lang="en-US" altLang="ja-JP" dirty="0"/>
                  <a:t>cluster</a:t>
                </a:r>
                <a:r>
                  <a:rPr lang="ja-JP" altLang="en-US" dirty="0"/>
                  <a:t>は少なくとも直径が</a:t>
                </a:r>
                <a14:m>
                  <m:oMath xmlns:m="http://schemas.openxmlformats.org/officeDocument/2006/math">
                    <m:r>
                      <a:rPr lang="en-US" altLang="ja-JP" b="0" i="1" smtClean="0">
                        <a:latin typeface="Cambria Math" panose="02040503050406030204" pitchFamily="18" charset="0"/>
                      </a:rPr>
                      <m:t>𝑟</m:t>
                    </m:r>
                  </m:oMath>
                </a14:m>
                <a:r>
                  <a:rPr lang="ja-JP" altLang="en-US" dirty="0"/>
                  <a:t>の円になる</a:t>
                </a:r>
                <a:endParaRPr lang="en-US" altLang="ja-JP" dirty="0"/>
              </a:p>
              <a:p>
                <a:r>
                  <a:rPr lang="ja-JP" altLang="en-US" dirty="0"/>
                  <a:t>従って、どんなに上手く</a:t>
                </a:r>
                <a14:m>
                  <m:oMath xmlns:m="http://schemas.openxmlformats.org/officeDocument/2006/math">
                    <m:r>
                      <a:rPr lang="en-US" altLang="ja-JP" b="0" i="1" smtClean="0">
                        <a:latin typeface="Cambria Math" panose="02040503050406030204" pitchFamily="18" charset="0"/>
                      </a:rPr>
                      <m:t>𝑘</m:t>
                    </m:r>
                  </m:oMath>
                </a14:m>
                <a:r>
                  <a:rPr lang="ja-JP" altLang="en-US" dirty="0"/>
                  <a:t>個の円で囲っても直径</a:t>
                </a:r>
                <a14:m>
                  <m:oMath xmlns:m="http://schemas.openxmlformats.org/officeDocument/2006/math">
                    <m:r>
                      <a:rPr lang="ja-JP" altLang="en-US" b="0" i="1" dirty="0" smtClean="0">
                        <a:latin typeface="Cambria Math" panose="02040503050406030204" pitchFamily="18" charset="0"/>
                      </a:rPr>
                      <m:t>は</m:t>
                    </m:r>
                    <m:r>
                      <a:rPr lang="en-US" altLang="ja-JP" b="0" i="1" smtClean="0">
                        <a:latin typeface="Cambria Math" panose="02040503050406030204" pitchFamily="18" charset="0"/>
                      </a:rPr>
                      <m:t>𝑟</m:t>
                    </m:r>
                  </m:oMath>
                </a14:m>
                <a:r>
                  <a:rPr lang="ja-JP" altLang="en-US" dirty="0"/>
                  <a:t>以上に</a:t>
                </a:r>
                <a:br>
                  <a:rPr lang="en-US" altLang="ja-JP" dirty="0"/>
                </a:br>
                <a:r>
                  <a:rPr lang="ja-JP" altLang="en-US" dirty="0"/>
                  <a:t>なる</a:t>
                </a:r>
                <a:endParaRPr lang="en-US" altLang="ja-JP" dirty="0"/>
              </a:p>
              <a:p>
                <a:r>
                  <a:rPr lang="ja-JP" altLang="en-US" dirty="0"/>
                  <a:t>従って、</a:t>
                </a:r>
                <a:r>
                  <a:rPr lang="en-US" altLang="ja-JP" dirty="0"/>
                  <a:t>clustering</a:t>
                </a:r>
                <a:r>
                  <a:rPr lang="ja-JP" altLang="en-US" dirty="0"/>
                  <a:t>の最適解の下界は</a:t>
                </a:r>
                <a14:m>
                  <m:oMath xmlns:m="http://schemas.openxmlformats.org/officeDocument/2006/math">
                    <m:r>
                      <a:rPr lang="en-US" altLang="ja-JP" b="0" i="1" smtClean="0">
                        <a:latin typeface="Cambria Math" panose="02040503050406030204" pitchFamily="18" charset="0"/>
                      </a:rPr>
                      <m:t>𝑟</m:t>
                    </m:r>
                  </m:oMath>
                </a14:m>
                <a:r>
                  <a:rPr lang="ja-JP" altLang="en-US" dirty="0"/>
                  <a:t>である</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2</m:t>
                        </m:r>
                        <m:r>
                          <a:rPr lang="en-US" altLang="ja-JP" b="0" i="1" smtClean="0">
                            <a:latin typeface="Cambria Math" panose="02040503050406030204" pitchFamily="18" charset="0"/>
                          </a:rPr>
                          <m:t>𝑟</m:t>
                        </m:r>
                      </m:num>
                      <m:den>
                        <m:r>
                          <a:rPr lang="en-US" altLang="ja-JP" b="0" i="1" smtClean="0">
                            <a:latin typeface="Cambria Math" panose="02040503050406030204" pitchFamily="18" charset="0"/>
                          </a:rPr>
                          <m:t>𝑟</m:t>
                        </m:r>
                      </m:den>
                    </m:f>
                    <m:r>
                      <a:rPr lang="en-US" altLang="ja-JP" b="0" i="1" smtClean="0">
                        <a:latin typeface="Cambria Math" panose="02040503050406030204" pitchFamily="18" charset="0"/>
                      </a:rPr>
                      <m:t>=</m:t>
                    </m:r>
                    <m:r>
                      <a:rPr lang="en-US" altLang="ja-JP" i="1">
                        <a:latin typeface="Cambria Math" panose="02040503050406030204" pitchFamily="18" charset="0"/>
                      </a:rPr>
                      <m:t>2</m:t>
                    </m:r>
                  </m:oMath>
                </a14:m>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6D2B5742-9B9B-4929-AED4-9D380E35EDC6}"/>
                  </a:ext>
                </a:extLst>
              </p:cNvPr>
              <p:cNvSpPr>
                <a:spLocks noGrp="1" noRot="1" noChangeAspect="1" noMove="1" noResize="1" noEditPoints="1" noAdjustHandles="1" noChangeArrowheads="1" noChangeShapeType="1" noTextEdit="1"/>
              </p:cNvSpPr>
              <p:nvPr>
                <p:ph sz="quarter" idx="1"/>
              </p:nvPr>
            </p:nvSpPr>
            <p:spPr>
              <a:blipFill>
                <a:blip r:embed="rId2"/>
                <a:stretch>
                  <a:fillRect l="-139" t="-580"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343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A38534-BEE5-40BA-BD1D-950BBA2BEFD1}"/>
              </a:ext>
            </a:extLst>
          </p:cNvPr>
          <p:cNvSpPr>
            <a:spLocks noGrp="1"/>
          </p:cNvSpPr>
          <p:nvPr>
            <p:ph type="title"/>
          </p:nvPr>
        </p:nvSpPr>
        <p:spPr/>
        <p:txBody>
          <a:bodyPr/>
          <a:lstStyle/>
          <a:p>
            <a:r>
              <a:rPr lang="ja-JP" altLang="en-US" dirty="0"/>
              <a:t>導入</a:t>
            </a:r>
            <a:endParaRPr kumimoji="1" lang="ja-JP" altLang="en-US" dirty="0"/>
          </a:p>
        </p:txBody>
      </p:sp>
      <p:sp>
        <p:nvSpPr>
          <p:cNvPr id="3" name="コンテンツ プレースホルダー 2">
            <a:extLst>
              <a:ext uri="{FF2B5EF4-FFF2-40B4-BE49-F238E27FC236}">
                <a16:creationId xmlns:a16="http://schemas.microsoft.com/office/drawing/2014/main" id="{331A79A8-E993-4EE4-943C-AB37603261CF}"/>
              </a:ext>
            </a:extLst>
          </p:cNvPr>
          <p:cNvSpPr>
            <a:spLocks noGrp="1"/>
          </p:cNvSpPr>
          <p:nvPr>
            <p:ph sz="quarter" idx="1"/>
          </p:nvPr>
        </p:nvSpPr>
        <p:spPr/>
        <p:txBody>
          <a:bodyPr/>
          <a:lstStyle/>
          <a:p>
            <a:r>
              <a:rPr kumimoji="1" lang="en-US" altLang="ja-JP" dirty="0"/>
              <a:t>NP</a:t>
            </a:r>
            <a:r>
              <a:rPr kumimoji="1" lang="ja-JP" altLang="en-US" dirty="0"/>
              <a:t>完全な問題かどうかの証明は、前の章でやった</a:t>
            </a:r>
            <a:r>
              <a:rPr kumimoji="1" lang="en-US" altLang="ja-JP" dirty="0"/>
              <a:t>(</a:t>
            </a:r>
            <a:r>
              <a:rPr kumimoji="1" lang="ja-JP" altLang="en-US" dirty="0"/>
              <a:t>らしい</a:t>
            </a:r>
            <a:r>
              <a:rPr kumimoji="1" lang="en-US" altLang="ja-JP" dirty="0"/>
              <a:t>)</a:t>
            </a:r>
          </a:p>
          <a:p>
            <a:r>
              <a:rPr lang="ja-JP" altLang="en-US" dirty="0"/>
              <a:t>この章では、「証明した後に何をするのか」を扱う</a:t>
            </a:r>
            <a:endParaRPr lang="en-US" altLang="ja-JP" dirty="0"/>
          </a:p>
          <a:p>
            <a:r>
              <a:rPr kumimoji="1" lang="en-US" altLang="ja-JP" dirty="0"/>
              <a:t>NP</a:t>
            </a:r>
            <a:r>
              <a:rPr kumimoji="1" lang="ja-JP" altLang="en-US" dirty="0"/>
              <a:t>完全な問題でも効率的に解ける解き方はある</a:t>
            </a:r>
            <a:endParaRPr kumimoji="1" lang="en-US" altLang="ja-JP" dirty="0"/>
          </a:p>
          <a:p>
            <a:r>
              <a:rPr kumimoji="1" lang="ja-JP" altLang="en-US" dirty="0"/>
              <a:t>ただし、その解法でいつでも解けるとは限らない</a:t>
            </a:r>
            <a:endParaRPr kumimoji="1" lang="en-US" altLang="ja-JP" dirty="0"/>
          </a:p>
          <a:p>
            <a:r>
              <a:rPr kumimoji="1" lang="ja-JP" altLang="en-US" dirty="0"/>
              <a:t>代わりに、しらみつぶしな探索に頼るしかない</a:t>
            </a:r>
            <a:endParaRPr kumimoji="1" lang="en-US" altLang="ja-JP" dirty="0"/>
          </a:p>
          <a:p>
            <a:r>
              <a:rPr kumimoji="1" lang="ja-JP" altLang="en-US" dirty="0"/>
              <a:t>今回扱う探索は</a:t>
            </a:r>
            <a:endParaRPr kumimoji="1" lang="en-US" altLang="ja-JP" dirty="0"/>
          </a:p>
          <a:p>
            <a:pPr lvl="1"/>
            <a:r>
              <a:rPr lang="en-US" altLang="ja-JP" dirty="0"/>
              <a:t>Backtracking</a:t>
            </a:r>
          </a:p>
          <a:p>
            <a:pPr lvl="1"/>
            <a:r>
              <a:rPr kumimoji="1" lang="en-US" altLang="ja-JP" dirty="0"/>
              <a:t>Branch-and-bound</a:t>
            </a:r>
          </a:p>
          <a:p>
            <a:endParaRPr kumimoji="1" lang="ja-JP" altLang="en-US" dirty="0"/>
          </a:p>
        </p:txBody>
      </p:sp>
    </p:spTree>
    <p:extLst>
      <p:ext uri="{BB962C8B-B14F-4D97-AF65-F5344CB8AC3E}">
        <p14:creationId xmlns:p14="http://schemas.microsoft.com/office/powerpoint/2010/main" val="1797116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A5B121-096F-4110-B7CE-DADB1F75FD03}"/>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609DE11-E8AF-4E56-8574-E3EAFD0B89BC}"/>
                  </a:ext>
                </a:extLst>
              </p:cNvPr>
              <p:cNvSpPr>
                <a:spLocks noGrp="1"/>
              </p:cNvSpPr>
              <p:nvPr>
                <p:ph sz="quarter" idx="1"/>
              </p:nvPr>
            </p:nvSpPr>
            <p:spPr/>
            <p:txBody>
              <a:bodyPr/>
              <a:lstStyle/>
              <a:p>
                <a:r>
                  <a:rPr kumimoji="1" lang="ja-JP" altLang="en-US" dirty="0"/>
                  <a:t>この近似アルゴリズムはある程度</a:t>
                </a:r>
                <a:r>
                  <a:rPr kumimoji="1" lang="en-US" altLang="ja-JP" dirty="0"/>
                  <a:t>vertex cover</a:t>
                </a:r>
                <a:r>
                  <a:rPr kumimoji="1" lang="ja-JP" altLang="en-US" dirty="0" err="1"/>
                  <a:t>の近</a:t>
                </a:r>
                <a:r>
                  <a:rPr kumimoji="1" lang="ja-JP" altLang="en-US" dirty="0"/>
                  <a:t>似アルゴリズムと似た構造をしている</a:t>
                </a:r>
                <a:endParaRPr kumimoji="1" lang="en-US" altLang="ja-JP" dirty="0"/>
              </a:p>
              <a:p>
                <a:r>
                  <a:rPr lang="ja-JP" altLang="en-US" dirty="0"/>
                  <a:t>極大マッチングの代わりに、簡単に計算できる概念を用いた</a:t>
                </a:r>
                <a:endParaRPr lang="en-US" altLang="ja-JP" dirty="0"/>
              </a:p>
              <a:p>
                <a:pPr lvl="1"/>
                <a14:m>
                  <m:oMath xmlns:m="http://schemas.openxmlformats.org/officeDocument/2006/math">
                    <m:r>
                      <a:rPr lang="en-US" altLang="ja-JP" b="0" i="1" smtClean="0">
                        <a:latin typeface="Cambria Math" panose="02040503050406030204" pitchFamily="18" charset="0"/>
                      </a:rPr>
                      <m:t>𝑋</m:t>
                    </m:r>
                  </m:oMath>
                </a14:m>
                <a:r>
                  <a:rPr lang="ja-JP" altLang="en-US" dirty="0"/>
                  <a:t>に属する全ての点から半径</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以内</m:t>
                    </m:r>
                  </m:oMath>
                </a14:m>
                <a:r>
                  <a:rPr lang="ja-JP" altLang="en-US" dirty="0"/>
                  <a:t>にあるような</a:t>
                </a:r>
                <a14:m>
                  <m:oMath xmlns:m="http://schemas.openxmlformats.org/officeDocument/2006/math">
                    <m:r>
                      <a:rPr lang="en-US" altLang="ja-JP" b="0" i="1" smtClean="0">
                        <a:latin typeface="Cambria Math" panose="02040503050406030204" pitchFamily="18" charset="0"/>
                      </a:rPr>
                      <m:t>𝑘</m:t>
                    </m:r>
                  </m:oMath>
                </a14:m>
                <a:r>
                  <a:rPr lang="ja-JP" altLang="en-US" dirty="0"/>
                  <a:t>個の点の集合</a:t>
                </a:r>
                <a:endParaRPr lang="en-US" altLang="ja-JP" dirty="0"/>
              </a:p>
              <a:p>
                <a:pPr lvl="1"/>
                <a:r>
                  <a:rPr lang="ja-JP" altLang="en-US" dirty="0"/>
                  <a:t>同時に、</a:t>
                </a:r>
                <a:r>
                  <a:rPr kumimoji="1" lang="ja-JP" altLang="en-US" dirty="0"/>
                  <a:t>これらの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個の点は互いに少なくとも</a:t>
                </a:r>
                <a14:m>
                  <m:oMath xmlns:m="http://schemas.openxmlformats.org/officeDocument/2006/math">
                    <m:r>
                      <a:rPr kumimoji="1" lang="en-US" altLang="ja-JP" b="0" i="1" smtClean="0">
                        <a:latin typeface="Cambria Math" panose="02040503050406030204" pitchFamily="18" charset="0"/>
                      </a:rPr>
                      <m:t>𝑟</m:t>
                    </m:r>
                  </m:oMath>
                </a14:m>
                <a:r>
                  <a:rPr kumimoji="1" lang="ja-JP" altLang="en-US" dirty="0" err="1"/>
                  <a:t>だけ</a:t>
                </a:r>
                <a:r>
                  <a:rPr kumimoji="1" lang="ja-JP" altLang="en-US" dirty="0"/>
                  <a:t>離れている</a:t>
                </a:r>
                <a:endParaRPr kumimoji="1" lang="en-US" altLang="ja-JP" dirty="0"/>
              </a:p>
              <a:p>
                <a:r>
                  <a:rPr kumimoji="1" lang="ja-JP" altLang="en-US" dirty="0"/>
                  <a:t>この概念は更に最適解に近い</a:t>
                </a:r>
                <a:r>
                  <a:rPr kumimoji="1" lang="en-US" altLang="ja-JP" dirty="0"/>
                  <a:t>clustering</a:t>
                </a:r>
                <a:r>
                  <a:rPr kumimoji="1" lang="ja-JP" altLang="en-US" dirty="0"/>
                  <a:t>を構築し、</a:t>
                </a:r>
                <a:r>
                  <a:rPr kumimoji="1" lang="en-US" altLang="ja-JP" dirty="0"/>
                  <a:t>clustering</a:t>
                </a:r>
                <a:r>
                  <a:rPr kumimoji="1" lang="ja-JP" altLang="en-US" dirty="0"/>
                  <a:t>の最適解の下界を知る手助けをしてくれる</a:t>
                </a:r>
                <a:endParaRPr kumimoji="1" lang="en-US" altLang="ja-JP" dirty="0"/>
              </a:p>
              <a:p>
                <a:r>
                  <a:rPr lang="ja-JP" altLang="en-US" dirty="0"/>
                  <a:t>この問題に関して、これ以上良い近似アルゴリズムはわかっていない</a:t>
                </a:r>
                <a:endParaRPr kumimoji="1" lang="ja-JP" altLang="en-US" dirty="0"/>
              </a:p>
            </p:txBody>
          </p:sp>
        </mc:Choice>
        <mc:Fallback>
          <p:sp>
            <p:nvSpPr>
              <p:cNvPr id="3" name="コンテンツ プレースホルダー 2">
                <a:extLst>
                  <a:ext uri="{FF2B5EF4-FFF2-40B4-BE49-F238E27FC236}">
                    <a16:creationId xmlns:a16="http://schemas.microsoft.com/office/drawing/2014/main" id="{B609DE11-E8AF-4E56-8574-E3EAFD0B89B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902" b="-52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35950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3E391-BD60-4A12-8A22-18B0B8A7549F}"/>
              </a:ext>
            </a:extLst>
          </p:cNvPr>
          <p:cNvSpPr>
            <a:spLocks noGrp="1"/>
          </p:cNvSpPr>
          <p:nvPr>
            <p:ph type="title"/>
          </p:nvPr>
        </p:nvSpPr>
        <p:spPr/>
        <p:txBody>
          <a:bodyPr/>
          <a:lstStyle/>
          <a:p>
            <a:r>
              <a:rPr kumimoji="1" lang="ja-JP" altLang="en-US" dirty="0"/>
              <a:t>導入</a:t>
            </a:r>
          </a:p>
        </p:txBody>
      </p:sp>
      <p:sp>
        <p:nvSpPr>
          <p:cNvPr id="3" name="コンテンツ プレースホルダー 2">
            <a:extLst>
              <a:ext uri="{FF2B5EF4-FFF2-40B4-BE49-F238E27FC236}">
                <a16:creationId xmlns:a16="http://schemas.microsoft.com/office/drawing/2014/main" id="{0EC339DF-858B-4BE8-A01C-BE3F82BCBF12}"/>
              </a:ext>
            </a:extLst>
          </p:cNvPr>
          <p:cNvSpPr>
            <a:spLocks noGrp="1"/>
          </p:cNvSpPr>
          <p:nvPr>
            <p:ph sz="quarter" idx="1"/>
          </p:nvPr>
        </p:nvSpPr>
        <p:spPr/>
        <p:txBody>
          <a:bodyPr/>
          <a:lstStyle/>
          <a:p>
            <a:r>
              <a:rPr kumimoji="1" lang="ja-JP" altLang="en-US" dirty="0"/>
              <a:t>前回紹介したアルゴリズムは高度な技法だが結局は</a:t>
            </a:r>
            <a:br>
              <a:rPr lang="en-US" altLang="ja-JP" dirty="0"/>
            </a:br>
            <a:r>
              <a:rPr kumimoji="1" lang="ja-JP" altLang="en-US" dirty="0"/>
              <a:t>しらみつぶしに探索をしている</a:t>
            </a:r>
            <a:endParaRPr kumimoji="1" lang="en-US" altLang="ja-JP" dirty="0"/>
          </a:p>
          <a:p>
            <a:r>
              <a:rPr lang="ja-JP" altLang="en-US" dirty="0"/>
              <a:t>最悪の場合は指数関数時間かかってしまう</a:t>
            </a:r>
            <a:endParaRPr kumimoji="1" lang="en-US" altLang="ja-JP" dirty="0"/>
          </a:p>
          <a:p>
            <a:r>
              <a:rPr kumimoji="1" lang="en-US" altLang="ja-JP" dirty="0"/>
              <a:t>NP</a:t>
            </a:r>
            <a:r>
              <a:rPr kumimoji="1" lang="ja-JP" altLang="en-US" dirty="0"/>
              <a:t>完全の最適化問題に対して、完璧な最適解を常に求めることは出来ないが、決して時間はそんなにかからないようなアルゴリズムを近似アルゴリズムという</a:t>
            </a:r>
            <a:endParaRPr kumimoji="1" lang="en-US" altLang="ja-JP" dirty="0"/>
          </a:p>
          <a:p>
            <a:r>
              <a:rPr kumimoji="1" lang="ja-JP" altLang="en-US" dirty="0"/>
              <a:t>今回紹介していくアルゴリズムは多くの</a:t>
            </a:r>
            <a:r>
              <a:rPr kumimoji="1" lang="en-US" altLang="ja-JP" dirty="0"/>
              <a:t>NP</a:t>
            </a:r>
            <a:r>
              <a:rPr kumimoji="1" lang="ja-JP" altLang="en-US" dirty="0"/>
              <a:t>完全の最適化問題で知られていて、洗練されたもの</a:t>
            </a:r>
            <a:endParaRPr kumimoji="1" lang="en-US" altLang="ja-JP" dirty="0"/>
          </a:p>
          <a:p>
            <a:endParaRPr kumimoji="1" lang="en-US" altLang="ja-JP" dirty="0"/>
          </a:p>
        </p:txBody>
      </p:sp>
    </p:spTree>
    <p:extLst>
      <p:ext uri="{BB962C8B-B14F-4D97-AF65-F5344CB8AC3E}">
        <p14:creationId xmlns:p14="http://schemas.microsoft.com/office/powerpoint/2010/main" val="136008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DE378-057C-4FB7-B64F-05869129E58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E9C4A78-7DC9-48F7-955D-7273479AE0C1}"/>
                  </a:ext>
                </a:extLst>
              </p:cNvPr>
              <p:cNvSpPr>
                <a:spLocks noGrp="1"/>
              </p:cNvSpPr>
              <p:nvPr>
                <p:ph sz="quarter" idx="1"/>
              </p:nvPr>
            </p:nvSpPr>
            <p:spPr/>
            <p:txBody>
              <a:bodyPr/>
              <a:lstStyle/>
              <a:p>
                <a:r>
                  <a:rPr lang="en-US" altLang="ja-JP" dirty="0"/>
                  <a:t>Backtracking</a:t>
                </a:r>
                <a:r>
                  <a:rPr lang="ja-JP" altLang="en-US" dirty="0"/>
                  <a:t>は「候補となる解の一部を見ただけで</a:t>
                </a:r>
                <a:br>
                  <a:rPr lang="en-US" altLang="ja-JP" dirty="0"/>
                </a:br>
                <a:r>
                  <a:rPr lang="ja-JP" altLang="en-US" dirty="0"/>
                  <a:t>その解を否定できる」ことが多々見られることに基づく</a:t>
                </a:r>
                <a:endParaRPr lang="en-US" altLang="ja-JP" dirty="0"/>
              </a:p>
              <a:p>
                <a:r>
                  <a:rPr lang="ja-JP" altLang="en-US" dirty="0"/>
                  <a:t>例えば、ある</a:t>
                </a:r>
                <a:r>
                  <a:rPr lang="en-US" altLang="ja-JP" dirty="0"/>
                  <a:t>SAT</a:t>
                </a:r>
                <a:r>
                  <a:rPr lang="ja-JP" altLang="en-US" dirty="0"/>
                  <a:t>に</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e>
                    </m:d>
                  </m:oMath>
                </a14:m>
                <a:r>
                  <a:rPr lang="ja-JP" altLang="en-US" dirty="0"/>
                  <a:t>が含まれていたら</a:t>
                </a:r>
                <a:br>
                  <a:rPr lang="en-US" altLang="ja-JP" dirty="0"/>
                </a:b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oMath>
                </a14:m>
                <a:r>
                  <a:rPr lang="ja-JP" altLang="en-US" dirty="0"/>
                  <a:t>が</a:t>
                </a:r>
                <a:r>
                  <a:rPr lang="en-US" altLang="ja-JP" dirty="0"/>
                  <a:t>SAT</a:t>
                </a:r>
                <a:r>
                  <a:rPr lang="ja-JP" altLang="en-US" dirty="0"/>
                  <a:t>の解に含まれることは絶対にない</a:t>
                </a:r>
                <a:endParaRPr lang="en-US" altLang="ja-JP" dirty="0"/>
              </a:p>
              <a:p>
                <a:pPr lvl="1"/>
                <a:r>
                  <a:rPr lang="ja-JP" altLang="en-US" dirty="0"/>
                  <a:t>この場合、解の一部とは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のこと</a:t>
                </a:r>
                <a:endParaRPr lang="en-US" altLang="ja-JP" dirty="0"/>
              </a:p>
              <a:p>
                <a:r>
                  <a:rPr lang="ja-JP" altLang="en-US" dirty="0"/>
                  <a:t>要するに、部分的な解の信憑性をチェックすることで</a:t>
                </a:r>
                <a:br>
                  <a:rPr lang="en-US" altLang="ja-JP" dirty="0"/>
                </a:br>
                <a:r>
                  <a:rPr lang="ja-JP" altLang="en-US" dirty="0"/>
                  <a:t>この問題での全探索したときの探索空間の</a:t>
                </a:r>
                <a:r>
                  <a:rPr lang="en-US" altLang="ja-JP" dirty="0"/>
                  <a:t>4</a:t>
                </a:r>
                <a:r>
                  <a:rPr lang="ja-JP" altLang="en-US" dirty="0"/>
                  <a:t>分の</a:t>
                </a:r>
                <a:r>
                  <a:rPr lang="en-US" altLang="ja-JP" dirty="0"/>
                  <a:t>1</a:t>
                </a:r>
                <a:r>
                  <a:rPr lang="ja-JP" altLang="en-US" dirty="0"/>
                  <a:t>を</a:t>
                </a:r>
                <a:br>
                  <a:rPr lang="en-US" altLang="ja-JP" dirty="0"/>
                </a:br>
                <a:r>
                  <a:rPr lang="ja-JP" altLang="en-US" dirty="0"/>
                  <a:t>カットできる</a:t>
                </a:r>
                <a:endParaRPr lang="en-US" altLang="ja-JP" dirty="0"/>
              </a:p>
              <a:p>
                <a:pPr lvl="1"/>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の組み合わせは全部で</a:t>
                </a:r>
                <a:r>
                  <a:rPr lang="en-US" altLang="ja-JP" dirty="0"/>
                  <a:t>4</a:t>
                </a:r>
                <a:r>
                  <a:rPr lang="ja-JP" altLang="en-US" dirty="0"/>
                  <a:t>つ</a:t>
                </a:r>
                <a:br>
                  <a:rPr lang="en-US" altLang="ja-JP" dirty="0"/>
                </a:br>
                <a:r>
                  <a:rPr lang="ja-JP" altLang="en-US" dirty="0"/>
                  <a:t>ダメな組み合わせは</a:t>
                </a:r>
                <a:r>
                  <a:rPr lang="en-US" altLang="ja-JP" dirty="0"/>
                  <a:t>1</a:t>
                </a:r>
                <a:r>
                  <a:rPr lang="ja-JP" altLang="en-US" dirty="0"/>
                  <a:t>つだから</a:t>
                </a:r>
                <a:endParaRPr lang="en-US" altLang="ja-JP" dirty="0"/>
              </a:p>
              <a:p>
                <a:pPr lvl="1"/>
                <a:endParaRPr lang="en-US" altLang="ja-JP" dirty="0"/>
              </a:p>
            </p:txBody>
          </p:sp>
        </mc:Choice>
        <mc:Fallback>
          <p:sp>
            <p:nvSpPr>
              <p:cNvPr id="3" name="コンテンツ プレースホルダー 2">
                <a:extLst>
                  <a:ext uri="{FF2B5EF4-FFF2-40B4-BE49-F238E27FC236}">
                    <a16:creationId xmlns:a16="http://schemas.microsoft.com/office/drawing/2014/main" id="{5E9C4A78-7DC9-48F7-955D-7273479AE0C1}"/>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232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521BA-98A0-4D1A-8D39-79D820669DF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514690-A2A1-4C87-BEE6-47C4846AF0ED}"/>
                  </a:ext>
                </a:extLst>
              </p:cNvPr>
              <p:cNvSpPr>
                <a:spLocks noGrp="1"/>
              </p:cNvSpPr>
              <p:nvPr>
                <p:ph sz="quarter" idx="1"/>
              </p:nvPr>
            </p:nvSpPr>
            <p:spPr/>
            <p:txBody>
              <a:bodyPr/>
              <a:lstStyle/>
              <a:p>
                <a:r>
                  <a:rPr lang="ja-JP" altLang="en-US" dirty="0"/>
                  <a:t>実際に</a:t>
                </a:r>
                <a:r>
                  <a:rPr lang="en-US" altLang="ja-JP" dirty="0"/>
                  <a:t>SAT</a:t>
                </a:r>
                <a:r>
                  <a:rPr lang="ja-JP" altLang="en-US" dirty="0"/>
                  <a:t>を</a:t>
                </a:r>
                <a:r>
                  <a:rPr lang="en-US" altLang="ja-JP" dirty="0"/>
                  <a:t>Backtracking</a:t>
                </a:r>
                <a:r>
                  <a:rPr lang="ja-JP" altLang="en-US" dirty="0"/>
                  <a:t>で解いてみる</a:t>
                </a:r>
                <a:endParaRPr lang="en-US" altLang="ja-JP" dirty="0"/>
              </a:p>
              <a:p>
                <a14:m>
                  <m:oMath xmlns:m="http://schemas.openxmlformats.org/officeDocument/2006/math">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𝑧</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𝑦</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𝑧</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𝑤</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𝑤</m:t>
                            </m:r>
                          </m:e>
                        </m:acc>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oMath>
                </a14:m>
                <a:br>
                  <a:rPr lang="en-US" altLang="ja-JP" dirty="0"/>
                </a:br>
                <a:r>
                  <a:rPr lang="ja-JP" altLang="en-US" dirty="0"/>
                  <a:t>を解く</a:t>
                </a:r>
                <a:endParaRPr lang="en-US" altLang="ja-JP" dirty="0"/>
              </a:p>
              <a:p>
                <a:endParaRPr lang="en-US" altLang="ja-JP" dirty="0"/>
              </a:p>
              <a:p>
                <a:endParaRPr lang="en-US" altLang="ja-JP" dirty="0"/>
              </a:p>
              <a:p>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pPr lvl="1"/>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r>
                      <a:rPr lang="en-US" altLang="ja-JP" b="0" i="1" smtClean="0">
                        <a:latin typeface="Cambria Math" panose="02040503050406030204" pitchFamily="18" charset="0"/>
                        <a:ea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のどちらも解の候補に含まれるので</a:t>
                </a:r>
                <a:br>
                  <a:rPr lang="en-US" altLang="ja-JP" dirty="0"/>
                </a:br>
                <a:r>
                  <a:rPr lang="ja-JP" altLang="en-US" dirty="0"/>
                  <a:t>探索空間をカットすることは出来ない</a:t>
                </a:r>
                <a:endParaRPr lang="en-US" altLang="ja-JP" dirty="0"/>
              </a:p>
            </p:txBody>
          </p:sp>
        </mc:Choice>
        <mc:Fallback xmlns="">
          <p:sp>
            <p:nvSpPr>
              <p:cNvPr id="3" name="コンテンツ プレースホルダー 2">
                <a:extLst>
                  <a:ext uri="{FF2B5EF4-FFF2-40B4-BE49-F238E27FC236}">
                    <a16:creationId xmlns:a16="http://schemas.microsoft.com/office/drawing/2014/main" id="{E1514690-A2A1-4C87-BEE6-47C4846AF0ED}"/>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717"/>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AA40060D-9E55-456A-8B00-19AB14F32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878" y="2478075"/>
            <a:ext cx="3174243" cy="2118159"/>
          </a:xfrm>
          <a:prstGeom prst="rect">
            <a:avLst/>
          </a:prstGeom>
        </p:spPr>
      </p:pic>
    </p:spTree>
    <p:extLst>
      <p:ext uri="{BB962C8B-B14F-4D97-AF65-F5344CB8AC3E}">
        <p14:creationId xmlns:p14="http://schemas.microsoft.com/office/powerpoint/2010/main" val="24830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E124A-5906-4DBC-9F74-0AD4DE9034F6}"/>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0329976C-1089-432D-9BF8-6FB23D0414A5}"/>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と仮定して探索を続ける</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のとき、</a:t>
                </a:r>
                <a14:m>
                  <m:oMath xmlns:m="http://schemas.openxmlformats.org/officeDocument/2006/math">
                    <m:r>
                      <a:rPr lang="en-US" altLang="ja-JP" b="0" i="0" smtClean="0">
                        <a:latin typeface="Cambria Math" panose="02040503050406030204" pitchFamily="18" charset="0"/>
                      </a:rPr>
                      <m:t>( )</m:t>
                    </m:r>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b="0" i="1" smtClean="0">
                            <a:latin typeface="Cambria Math" panose="02040503050406030204" pitchFamily="18" charset="0"/>
                          </a:rPr>
                          <m:t>𝑤</m:t>
                        </m:r>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oMath>
                </a14:m>
                <a:r>
                  <a:rPr kumimoji="1" lang="ja-JP" altLang="en-US" dirty="0"/>
                  <a:t>を満たさないので、この時点で</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kumimoji="1" lang="ja-JP" altLang="en-US" dirty="0"/>
                  <a:t>が</a:t>
                </a:r>
                <a:br>
                  <a:rPr kumimoji="1" lang="en-US" altLang="ja-JP" dirty="0"/>
                </a:br>
                <a:r>
                  <a:rPr kumimoji="1" lang="ja-JP" altLang="en-US" dirty="0"/>
                  <a:t>部分解になることは絶対にない</a:t>
                </a:r>
                <a:br>
                  <a:rPr kumimoji="1" lang="en-US" altLang="ja-JP" dirty="0"/>
                </a:b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0329976C-1089-432D-9BF8-6FB23D0414A5}"/>
                  </a:ext>
                </a:extLst>
              </p:cNvPr>
              <p:cNvSpPr>
                <a:spLocks noGrp="1" noRot="1" noChangeAspect="1" noMove="1" noResize="1" noEditPoints="1" noAdjustHandles="1" noChangeArrowheads="1" noChangeShapeType="1" noTextEdit="1"/>
              </p:cNvSpPr>
              <p:nvPr>
                <p:ph sz="quarter" idx="1"/>
              </p:nvPr>
            </p:nvSpPr>
            <p:spPr>
              <a:blipFill>
                <a:blip r:embed="rId3"/>
                <a:stretch>
                  <a:fillRect l="-139" t="-696" b="-47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01DE3876-DD1A-42AD-8D77-F0CDBF377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130" y="1669676"/>
            <a:ext cx="3263739" cy="2630922"/>
          </a:xfrm>
          <a:prstGeom prst="rect">
            <a:avLst/>
          </a:prstGeom>
        </p:spPr>
      </p:pic>
    </p:spTree>
    <p:extLst>
      <p:ext uri="{BB962C8B-B14F-4D97-AF65-F5344CB8AC3E}">
        <p14:creationId xmlns:p14="http://schemas.microsoft.com/office/powerpoint/2010/main" val="22000617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テーマ1">
  <a:themeElements>
    <a:clrScheme name="フレッシュ">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ユーザー定義 1">
      <a:majorFont>
        <a:latin typeface="メイリオ"/>
        <a:ea typeface="メイリオ"/>
        <a:cs typeface=""/>
      </a:majorFont>
      <a:minorFont>
        <a:latin typeface="メイリオ"/>
        <a:ea typeface="メイリオ"/>
        <a:cs typeface=""/>
      </a:minorFont>
    </a:fontScheme>
    <a:fmtScheme name="デザート">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ln w="28575">
          <a:solidFill>
            <a:schemeClr val="tx1"/>
          </a:solidFill>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テーマ1" id="{20C79673-DE38-4385-806A-1C57B3D2C987}" vid="{4827DACF-701C-4E6B-9EF9-84866C8076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4546</TotalTime>
  <Words>1957</Words>
  <Application>Microsoft Office PowerPoint</Application>
  <PresentationFormat>画面に合わせる (4:3)</PresentationFormat>
  <Paragraphs>384</Paragraphs>
  <Slides>50</Slides>
  <Notes>16</Notes>
  <HiddenSlides>26</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50</vt:i4>
      </vt:variant>
    </vt:vector>
  </HeadingPairs>
  <TitlesOfParts>
    <vt:vector size="56" baseType="lpstr">
      <vt:lpstr>メイリオ</vt:lpstr>
      <vt:lpstr>游ゴシック</vt:lpstr>
      <vt:lpstr>Cambria Math</vt:lpstr>
      <vt:lpstr>Wingdings</vt:lpstr>
      <vt:lpstr>Wingdings 2</vt:lpstr>
      <vt:lpstr>テーマ1</vt:lpstr>
      <vt:lpstr>Coping with  NP-Completeness</vt:lpstr>
      <vt:lpstr>目次</vt:lpstr>
      <vt:lpstr>目次(今回は)</vt:lpstr>
      <vt:lpstr>目次(今回は)</vt:lpstr>
      <vt:lpstr>導入</vt:lpstr>
      <vt:lpstr>導入</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Branch-and-bound</vt:lpstr>
      <vt:lpstr>Branch-and-bound</vt:lpstr>
      <vt:lpstr>Branch-and-bound</vt:lpstr>
      <vt:lpstr>Branch-and-bound</vt:lpstr>
      <vt:lpstr>Branch-and-bound</vt:lpstr>
      <vt:lpstr>Branch-and-bound</vt:lpstr>
      <vt:lpstr>Branch-and-bound</vt:lpstr>
      <vt:lpstr>Branch-and-bound</vt:lpstr>
      <vt:lpstr>Branch-and-bound</vt:lpstr>
      <vt:lpstr>Branch-and-bound</vt:lpstr>
      <vt:lpstr>Approximation algorithms</vt:lpstr>
      <vt:lpstr>Vertex cover</vt:lpstr>
      <vt:lpstr>Vertex cover</vt:lpstr>
      <vt:lpstr>Vertex cover</vt:lpstr>
      <vt:lpstr>Vertex cover</vt:lpstr>
      <vt:lpstr>Vertex cover</vt:lpstr>
      <vt:lpstr>Vertex cover</vt:lpstr>
      <vt:lpstr>Vertex cover</vt:lpstr>
      <vt:lpstr>Vertex cover</vt:lpstr>
      <vt:lpstr>Vertex cover</vt:lpstr>
      <vt:lpstr>Vertex cover</vt:lpstr>
      <vt:lpstr>Clustering</vt:lpstr>
      <vt:lpstr>Clustering</vt:lpstr>
      <vt:lpstr>Clustering</vt:lpstr>
      <vt:lpstr>Clustering</vt:lpstr>
      <vt:lpstr>Clustering</vt:lpstr>
      <vt:lpstr>Clustering</vt:lpstr>
      <vt:lpstr>Clustering</vt:lpstr>
      <vt:lpstr>Clustering</vt:lpstr>
      <vt:lpstr>Clustering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naruse</dc:creator>
  <cp:lastModifiedBy>c6h4c12takamasa@outlook.com</cp:lastModifiedBy>
  <cp:revision>135</cp:revision>
  <dcterms:created xsi:type="dcterms:W3CDTF">2018-12-08T16:06:52Z</dcterms:created>
  <dcterms:modified xsi:type="dcterms:W3CDTF">2018-12-14T18:05:09Z</dcterms:modified>
</cp:coreProperties>
</file>